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0" r:id="rId4"/>
    <p:sldId id="264" r:id="rId5"/>
    <p:sldId id="265" r:id="rId6"/>
    <p:sldId id="271" r:id="rId7"/>
    <p:sldId id="266" r:id="rId8"/>
    <p:sldId id="273" r:id="rId9"/>
    <p:sldId id="272" r:id="rId10"/>
    <p:sldId id="274" r:id="rId11"/>
    <p:sldId id="268" r:id="rId12"/>
    <p:sldId id="279" r:id="rId13"/>
    <p:sldId id="269" r:id="rId14"/>
    <p:sldId id="261" r:id="rId15"/>
    <p:sldId id="262" r:id="rId16"/>
    <p:sldId id="263" r:id="rId17"/>
    <p:sldId id="258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311883-D16E-444E-8E47-CC9E8C5C9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33CB93-C91A-4CF5-AACC-0AD9AD78A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C92829-9510-4B45-841F-56EDE92D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9DB7-3671-4C01-8CE7-A6FBB9F3A066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4F4905-57DC-4FBD-A3D2-DC08E81DE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92CE4F-B724-4763-8AF8-70223129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DD9-E3D8-4199-9185-62B5120B15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1297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6894B2-51E2-4F35-843C-C1EBE9D42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8E056E9-D90A-4A27-9FDF-807FD349A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05D831-4E39-4580-8C31-B0B2111E2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9DB7-3671-4C01-8CE7-A6FBB9F3A066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F3A401-09D1-4866-A540-C44ECE3F4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18CC96-2F0D-4C25-AAC6-3FA7B7B7F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DD9-E3D8-4199-9185-62B5120B15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949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3BBC710-B02D-4E8F-ACA7-D595CA933D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43745FB-B521-4C49-BAA8-BF76A3054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395A43-045B-41B2-A4CE-8B81E487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9DB7-3671-4C01-8CE7-A6FBB9F3A066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A2A190-FF73-4BED-9260-BF4FEF1A6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6B982E-57F6-475A-8614-1C7F07438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DD9-E3D8-4199-9185-62B5120B15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2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F66756-3471-4E9D-BE5F-2397D5AC5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D0502D-D666-4A24-A379-CEAEC9814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B7C2A4-37CE-4627-A168-73103A4A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9DB7-3671-4C01-8CE7-A6FBB9F3A066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98BB39-EA5B-4E47-95F5-5816EF7F6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22EC11-F519-4469-AAB7-B437D0A1F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DD9-E3D8-4199-9185-62B5120B15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54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8C990-A1DB-4D44-A69D-4DCBC093C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D44B4F-F321-4456-8F6E-BFE8EEAAD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259BD4-8B86-482D-B835-588942687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9DB7-3671-4C01-8CE7-A6FBB9F3A066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53D3B0-892B-41D8-B9F2-9A047EE7B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BE47AF-9BA6-4001-8037-C8725680E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DD9-E3D8-4199-9185-62B5120B15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64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3FA1B6-9820-4CE5-8B67-61977B062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5BA3BD-C55F-4D96-85AC-2D9EE86C6B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48F33BD-C612-41F0-B448-6B2F45A53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A8CEDF-C73B-4495-A834-EEA1A3397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9DB7-3671-4C01-8CE7-A6FBB9F3A066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5BFB32F-A1B5-42F8-89EA-6EC37991C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4B6394B-523C-4720-83B1-044AEF879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DD9-E3D8-4199-9185-62B5120B15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790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E32933-595F-48BF-91A4-399C7C446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DCC0F9-8916-435D-BB9D-0B0667BC9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ACF507-5EB1-4D7F-A93A-52CD48F10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9416575-B4A9-4C32-882B-2F64F1DDC3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7A4553D-EE81-44CB-9DDF-4357877487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D8DEDF3-70AC-474A-B95D-1246D2155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9DB7-3671-4C01-8CE7-A6FBB9F3A066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E40FBA7-EB89-49F6-9EBE-1AF6784E0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B24BA25-F0FE-4C1B-8E29-51E7CF2CA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DD9-E3D8-4199-9185-62B5120B15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92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5BF6CF-242C-4010-9C3F-6C72BF9DD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B1ECDEA-98D1-4166-9813-B3501F9A8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9DB7-3671-4C01-8CE7-A6FBB9F3A066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9BB40C8-7BE3-4A66-B4CA-BE17BB214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89BF104-4130-48A6-9181-16C5376ED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DD9-E3D8-4199-9185-62B5120B15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50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3D28676-5176-456B-80B1-52EE375DC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9DB7-3671-4C01-8CE7-A6FBB9F3A066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ACF7970-3FDF-4741-8980-A05A5B7F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E0B41A-B6FC-4E03-94ED-9982F64BA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DD9-E3D8-4199-9185-62B5120B15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24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3BF520-0BAE-430E-9A7D-C43A1284E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0162D4-39E8-419B-9D89-55957B498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F1A9B15-45D8-45F7-B5BF-B2B6DE618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A935CE-F6C6-4566-B85F-AB28B4837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9DB7-3671-4C01-8CE7-A6FBB9F3A066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1A5822-BE4B-4402-988A-4B03F350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A27E2C-13F3-4943-9239-85EBF162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DD9-E3D8-4199-9185-62B5120B15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9646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DDC3C8-0908-40E5-9B03-C9EF20543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BE192D4-B07F-48A1-BE52-184CDF16C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263049-78F1-4424-B830-734ABAC5E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6B26BD-E1EE-4715-B6E7-CD36A056E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9DB7-3671-4C01-8CE7-A6FBB9F3A066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8D36042-9F56-4B52-9F91-014D5E66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503A1F-8F79-495C-9470-23C3C11E3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F8DD9-E3D8-4199-9185-62B5120B15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5266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4320A77-EC63-4C99-B2DF-9A6695D6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74E915-73AA-4A0E-82CC-5B3415C29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83158F-4D39-4DD6-80BF-365909E81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29DB7-3671-4C01-8CE7-A6FBB9F3A066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1D262C-2682-47EC-9D45-B340B3FF9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3CBD40-DB1F-4EF6-BEE1-3680CAF9D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F8DD9-E3D8-4199-9185-62B5120B15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53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gn.test.chm-cbd.net/news" TargetMode="External"/><Relationship Id="rId13" Type="http://schemas.openxmlformats.org/officeDocument/2006/relationships/image" Target="../media/image14.png"/><Relationship Id="rId3" Type="http://schemas.openxmlformats.org/officeDocument/2006/relationships/hyperlink" Target="https://gn.test.chm-cbd.net/documents" TargetMode="External"/><Relationship Id="rId7" Type="http://schemas.openxmlformats.org/officeDocument/2006/relationships/hyperlink" Target="https://gn.test.chm-cbd.net/related-websites" TargetMode="External"/><Relationship Id="rId12" Type="http://schemas.openxmlformats.org/officeDocument/2006/relationships/hyperlink" Target="https://gn.test.chm-cbd.net/videos" TargetMode="External"/><Relationship Id="rId17" Type="http://schemas.openxmlformats.org/officeDocument/2006/relationships/image" Target="../media/image18.png"/><Relationship Id="rId2" Type="http://schemas.openxmlformats.org/officeDocument/2006/relationships/hyperlink" Target="https://gn.test.chm-cbd.net/ecosystems" TargetMode="Externa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n.test.chm-cbd.net/implementation/targets" TargetMode="External"/><Relationship Id="rId11" Type="http://schemas.openxmlformats.org/officeDocument/2006/relationships/hyperlink" Target="https://gn.test.chm-cbd.net/protected-areas" TargetMode="External"/><Relationship Id="rId5" Type="http://schemas.openxmlformats.org/officeDocument/2006/relationships/hyperlink" Target="https://gn.test.chm-cbd.net/photo-galleries" TargetMode="External"/><Relationship Id="rId15" Type="http://schemas.openxmlformats.org/officeDocument/2006/relationships/image" Target="../media/image16.png"/><Relationship Id="rId10" Type="http://schemas.openxmlformats.org/officeDocument/2006/relationships/hyperlink" Target="https://gn.test.chm-cbd.net/projects" TargetMode="External"/><Relationship Id="rId4" Type="http://schemas.openxmlformats.org/officeDocument/2006/relationships/hyperlink" Target="https://gn.test.chm-cbd.net/events" TargetMode="External"/><Relationship Id="rId9" Type="http://schemas.openxmlformats.org/officeDocument/2006/relationships/hyperlink" Target="https://gn.test.chm-cbd.net/organizations" TargetMode="External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F5AC18-24CA-40CB-A76A-6EC4DD2419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Atelier sous régional des pays francophones partenaires du CHM Belgique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8E5C5BC-A1E0-4981-BF60-D5D073F79B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Niamey du 13 au 16 décembre 2021</a:t>
            </a:r>
          </a:p>
        </p:txBody>
      </p:sp>
    </p:spTree>
    <p:extLst>
      <p:ext uri="{BB962C8B-B14F-4D97-AF65-F5344CB8AC3E}">
        <p14:creationId xmlns:p14="http://schemas.microsoft.com/office/powerpoint/2010/main" val="345611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6F60438-8588-4C3D-AF1A-AF7E2FED66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10" y="1690688"/>
            <a:ext cx="3948840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F4B644-B316-432A-85CC-F4833D306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0896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Les appels à projet de CEBIOS </a:t>
            </a:r>
          </a:p>
          <a:p>
            <a:pPr lvl="1"/>
            <a:r>
              <a:rPr lang="fr-FR" dirty="0"/>
              <a:t>Projet: </a:t>
            </a:r>
            <a:r>
              <a:rPr lang="fr-FR" dirty="0" err="1"/>
              <a:t>Mafou</a:t>
            </a:r>
            <a:endParaRPr lang="fr-FR" dirty="0"/>
          </a:p>
          <a:p>
            <a:pPr lvl="1"/>
            <a:r>
              <a:rPr lang="fr-FR" dirty="0"/>
              <a:t>Réalisations: </a:t>
            </a:r>
          </a:p>
          <a:p>
            <a:pPr lvl="2"/>
            <a:r>
              <a:rPr lang="fr-FR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fr-FR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quête socio-économique</a:t>
            </a:r>
          </a:p>
          <a:p>
            <a:pPr lvl="2"/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recueillir les données d’enquêtes, la méthode consistait </a:t>
            </a:r>
          </a:p>
          <a:p>
            <a:pPr marL="914400" lvl="2" indent="0">
              <a:buNone/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 élaborer des fiches d’enquêtes, administrer des questionnaires </a:t>
            </a:r>
          </a:p>
          <a:p>
            <a:pPr marL="914400" lvl="2" indent="0">
              <a:buNone/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 un échantillon cible puis traiter et analyser et interpréter </a:t>
            </a:r>
          </a:p>
          <a:p>
            <a:pPr marL="914400" lvl="2" indent="0">
              <a:buNone/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résultats. L’enquête s'est déroulée dans cinq (5) villages </a:t>
            </a:r>
          </a:p>
          <a:p>
            <a:pPr marL="914400" lvl="2" indent="0">
              <a:buNone/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environnants le PNHN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B9A832-365B-439A-8FF5-12129030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err="1"/>
              <a:t>I_Développement</a:t>
            </a:r>
            <a:r>
              <a:rPr lang="fr-FR" sz="4000" dirty="0"/>
              <a:t> </a:t>
            </a:r>
            <a:r>
              <a:rPr lang="fr-FR" sz="4000" dirty="0" err="1"/>
              <a:t>chm</a:t>
            </a:r>
            <a:r>
              <a:rPr lang="fr-FR" sz="4000" dirty="0"/>
              <a:t>-guinée depuis 2019-2021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A32D155-3A9F-4245-A8B4-D31ED362CB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166" y="3575900"/>
            <a:ext cx="3648114" cy="273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9553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9A832-365B-439A-8FF5-12129030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 err="1"/>
              <a:t>I_Développement</a:t>
            </a:r>
            <a:r>
              <a:rPr lang="fr-FR" sz="4400" dirty="0"/>
              <a:t> </a:t>
            </a:r>
            <a:r>
              <a:rPr lang="fr-FR" sz="4400" dirty="0" err="1"/>
              <a:t>chm</a:t>
            </a:r>
            <a:r>
              <a:rPr lang="fr-FR" sz="4400" dirty="0"/>
              <a:t>-guinée depuis 2019;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F4B644-B316-432A-85CC-F4833D306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Les appels à projet de CEBIOS </a:t>
            </a:r>
          </a:p>
          <a:p>
            <a:pPr lvl="1"/>
            <a:r>
              <a:rPr lang="fr-FR" dirty="0"/>
              <a:t>Du PTK au </a:t>
            </a:r>
            <a:r>
              <a:rPr lang="fr-FR" dirty="0" err="1"/>
              <a:t>Bioland</a:t>
            </a:r>
            <a:endParaRPr lang="fr-FR" dirty="0"/>
          </a:p>
          <a:p>
            <a:r>
              <a:rPr lang="fr-FR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Titre du projet: « </a:t>
            </a:r>
            <a: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Migration du PTK vers le </a:t>
            </a:r>
            <a:r>
              <a:rPr lang="fr-FR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Bioland</a:t>
            </a:r>
            <a: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CHM/GUINEE fait de </a:t>
            </a:r>
            <a:r>
              <a:rPr lang="fr-FR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Bioland</a:t>
            </a:r>
            <a: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l’outil d’échange et de partage des informations sur la Biodiversité en Guinée </a:t>
            </a:r>
            <a:r>
              <a:rPr lang="fr-FR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1414387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9A832-365B-439A-8FF5-12129030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 err="1"/>
              <a:t>I_Développement</a:t>
            </a:r>
            <a:r>
              <a:rPr lang="fr-FR" sz="4400" dirty="0"/>
              <a:t> </a:t>
            </a:r>
            <a:r>
              <a:rPr lang="fr-FR" sz="4400" dirty="0" err="1"/>
              <a:t>chm</a:t>
            </a:r>
            <a:r>
              <a:rPr lang="fr-FR" sz="4400" dirty="0"/>
              <a:t>-guinée depuis 2019;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F4B644-B316-432A-85CC-F4833D306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Les appels à projet de </a:t>
            </a:r>
            <a:r>
              <a:rPr lang="fr-FR" sz="2400" dirty="0" err="1"/>
              <a:t>CEBioS</a:t>
            </a:r>
            <a:r>
              <a:rPr lang="fr-FR" sz="2400" dirty="0"/>
              <a:t> </a:t>
            </a:r>
          </a:p>
          <a:p>
            <a:pPr lvl="1"/>
            <a:r>
              <a:rPr lang="fr-FR" dirty="0"/>
              <a:t>Du PTK au </a:t>
            </a:r>
            <a:r>
              <a:rPr lang="fr-FR" dirty="0" err="1"/>
              <a:t>Bioland</a:t>
            </a:r>
            <a:endParaRPr lang="fr-FR" dirty="0"/>
          </a:p>
          <a:p>
            <a:r>
              <a:rPr lang="fr-FR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Titre du projet: « </a:t>
            </a:r>
            <a: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Migration du PTK vers le </a:t>
            </a:r>
            <a:r>
              <a:rPr lang="fr-FR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Bioland</a:t>
            </a:r>
            <a: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CHM/GUINEE fait de </a:t>
            </a:r>
            <a:r>
              <a:rPr lang="fr-FR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Bioland</a:t>
            </a:r>
            <a: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l’outil d’échange et de partage des informations sur la Biodiversité en Guinée </a:t>
            </a:r>
            <a:r>
              <a:rPr lang="fr-FR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023DCA-3D34-4FA2-AA9E-0E8D7CA68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57" r="1396" b="5456"/>
          <a:stretch/>
        </p:blipFill>
        <p:spPr bwMode="auto">
          <a:xfrm>
            <a:off x="1340644" y="3454400"/>
            <a:ext cx="5651500" cy="25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E18757-1ABC-4E5B-8F75-3C46BC7641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52" r="1396" b="6243"/>
          <a:stretch/>
        </p:blipFill>
        <p:spPr bwMode="auto">
          <a:xfrm>
            <a:off x="2293938" y="3983037"/>
            <a:ext cx="5651500" cy="2501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E713A2B-C4B8-46BF-83B0-EE7E1A8D64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151" r="1174" b="6047"/>
          <a:stretch/>
        </p:blipFill>
        <p:spPr bwMode="auto">
          <a:xfrm>
            <a:off x="3736976" y="3832225"/>
            <a:ext cx="5664200" cy="2508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44CFF1-A197-4AFA-AFCD-4B3E613025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57" r="1728" b="6047"/>
          <a:stretch/>
        </p:blipFill>
        <p:spPr bwMode="auto">
          <a:xfrm>
            <a:off x="5549900" y="4184650"/>
            <a:ext cx="5632450" cy="2520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89B0B69-97DC-4CA0-ACDB-FDE76A8F85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15757" r="1064" b="6244"/>
          <a:stretch/>
        </p:blipFill>
        <p:spPr bwMode="auto">
          <a:xfrm>
            <a:off x="3002757" y="3639345"/>
            <a:ext cx="5670550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640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9A832-365B-439A-8FF5-12129030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I-Développement </a:t>
            </a:r>
            <a:r>
              <a:rPr lang="fr-FR" sz="4400" dirty="0" err="1"/>
              <a:t>chm</a:t>
            </a:r>
            <a:r>
              <a:rPr lang="fr-FR" sz="4400" dirty="0"/>
              <a:t>-guinée depuis 2019;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F4B644-B316-432A-85CC-F4833D306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fr-FR" sz="3800" dirty="0"/>
              <a:t>Site du CHM</a:t>
            </a:r>
          </a:p>
          <a:p>
            <a:r>
              <a:rPr lang="en-US" b="1" dirty="0"/>
              <a:t>Content statistics</a:t>
            </a:r>
          </a:p>
          <a:p>
            <a:pPr lvl="1"/>
            <a:r>
              <a:rPr lang="en-US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11 Ecosystems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hlinkClick r:id="rId3"/>
              </a:rPr>
              <a:t>227 Documents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12 Events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140 Photo albums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 National targets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hlinkClick r:id="rId7"/>
              </a:rPr>
              <a:t>2 Related websites</a:t>
            </a:r>
            <a:endParaRPr lang="en-US" dirty="0"/>
          </a:p>
          <a:p>
            <a:pPr lvl="1"/>
            <a:r>
              <a:rPr lang="en-US" dirty="0">
                <a:hlinkClick r:id="rId8"/>
              </a:rPr>
              <a:t>17 News</a:t>
            </a:r>
            <a:endParaRPr lang="en-US" dirty="0"/>
          </a:p>
          <a:p>
            <a:pPr lvl="1"/>
            <a:r>
              <a:rPr lang="en-US" dirty="0">
                <a:hlinkClick r:id="rId9"/>
              </a:rPr>
              <a:t>5 Organizations</a:t>
            </a:r>
            <a:endParaRPr lang="en-US" dirty="0"/>
          </a:p>
          <a:p>
            <a:pPr lvl="1"/>
            <a:r>
              <a:rPr lang="en-US" dirty="0">
                <a:hlinkClick r:id="rId10"/>
              </a:rPr>
              <a:t>0 Projects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Protected area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hlinkClick r:id="rId12"/>
              </a:rPr>
              <a:t>7 Videos</a:t>
            </a:r>
            <a:endParaRPr lang="en-US" dirty="0"/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8EA6FD-1763-4C44-9F4D-66B0DC366A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8515" r="3501" b="6047"/>
          <a:stretch/>
        </p:blipFill>
        <p:spPr bwMode="auto">
          <a:xfrm>
            <a:off x="5397500" y="2212975"/>
            <a:ext cx="5530850" cy="3568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823C59-C80F-4477-980E-E469519A858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8712" r="3501" b="6440"/>
          <a:stretch/>
        </p:blipFill>
        <p:spPr bwMode="auto">
          <a:xfrm>
            <a:off x="4244975" y="1884362"/>
            <a:ext cx="5530850" cy="3494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279251-500A-4210-9881-1CDA7D5530D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8712" r="3501" b="6440"/>
          <a:stretch/>
        </p:blipFill>
        <p:spPr bwMode="auto">
          <a:xfrm>
            <a:off x="4972050" y="1489074"/>
            <a:ext cx="5530850" cy="3494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A6D02CF-E02A-492E-921E-3EE0AFD75BC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8318" r="1285" b="6441"/>
          <a:stretch/>
        </p:blipFill>
        <p:spPr bwMode="auto">
          <a:xfrm>
            <a:off x="6059488" y="1427161"/>
            <a:ext cx="5657850" cy="355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21C6788-4C55-435D-8181-7DBC4EE01CE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6546" r="2061" b="6046"/>
          <a:stretch/>
        </p:blipFill>
        <p:spPr bwMode="auto">
          <a:xfrm>
            <a:off x="5099050" y="2333624"/>
            <a:ext cx="5613400" cy="3724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91B3282-3F87-4388-8433-D11B77E0E8B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7334" r="2726" b="6243"/>
          <a:stretch/>
        </p:blipFill>
        <p:spPr bwMode="auto">
          <a:xfrm>
            <a:off x="4862513" y="2801938"/>
            <a:ext cx="5575300" cy="37036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856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F8EC14-D2B8-4C5F-8931-D9BE20279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II-P</a:t>
            </a:r>
            <a:r>
              <a:rPr lang="fr-FR" sz="4400" dirty="0"/>
              <a:t>roblèmes rencontrés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2F8096-58F2-4C9A-87D7-27E44AA17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Manque de formation des cadres dans conservation de la biodiversité</a:t>
            </a:r>
          </a:p>
          <a:p>
            <a:r>
              <a:rPr lang="fr-FR" dirty="0"/>
              <a:t>Experts trop chers </a:t>
            </a:r>
          </a:p>
          <a:p>
            <a:r>
              <a:rPr lang="fr-FR" dirty="0"/>
              <a:t>Spécialiste en ornithologie rare</a:t>
            </a:r>
          </a:p>
          <a:p>
            <a:r>
              <a:rPr lang="fr-FR" dirty="0"/>
              <a:t>La cartographie nos cadres dans le domaine sont vieillissants </a:t>
            </a:r>
          </a:p>
          <a:p>
            <a:r>
              <a:rPr lang="fr-FR" dirty="0"/>
              <a:t>Problème de budget: la contribution nationale difficile mobilisée</a:t>
            </a:r>
          </a:p>
          <a:p>
            <a:r>
              <a:rPr lang="fr-FR" dirty="0"/>
              <a:t>Manque de promotion du CHM</a:t>
            </a:r>
          </a:p>
        </p:txBody>
      </p:sp>
    </p:spTree>
    <p:extLst>
      <p:ext uri="{BB962C8B-B14F-4D97-AF65-F5344CB8AC3E}">
        <p14:creationId xmlns:p14="http://schemas.microsoft.com/office/powerpoint/2010/main" val="1291287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C74AF2-840C-4B23-9DCF-CEEEC8B98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III-Solutions des problèmes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024EDE-4D50-4186-821A-0E21FC25A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Combler les lacunes</a:t>
            </a:r>
          </a:p>
          <a:p>
            <a:r>
              <a:rPr lang="fr-FR" dirty="0"/>
              <a:t>Identifier les besoins de formation</a:t>
            </a:r>
          </a:p>
          <a:p>
            <a:r>
              <a:rPr lang="fr-FR" dirty="0"/>
              <a:t>Former les jeunes</a:t>
            </a:r>
          </a:p>
          <a:p>
            <a:r>
              <a:rPr lang="fr-FR" dirty="0"/>
              <a:t>Cibler des domaines de formation dans l’intérêt  de service</a:t>
            </a:r>
          </a:p>
          <a:p>
            <a:pPr marL="0" indent="0">
              <a:buNone/>
            </a:pPr>
            <a:r>
              <a:rPr lang="fr-FR" dirty="0"/>
              <a:t>Mobiliser les fonds</a:t>
            </a:r>
          </a:p>
          <a:p>
            <a:r>
              <a:rPr lang="fr-FR" dirty="0"/>
              <a:t>Intéressé le secteur privé</a:t>
            </a:r>
          </a:p>
          <a:p>
            <a:r>
              <a:rPr lang="fr-FR" dirty="0"/>
              <a:t>Inscrire le CHM dans le budget de fonctionnement MEDD</a:t>
            </a:r>
          </a:p>
          <a:p>
            <a:pPr marL="0" indent="0">
              <a:buNone/>
            </a:pPr>
            <a:r>
              <a:rPr lang="fr-FR" dirty="0"/>
              <a:t>Faire la promotion du CHM</a:t>
            </a:r>
          </a:p>
          <a:p>
            <a:r>
              <a:rPr lang="fr-FR" dirty="0"/>
              <a:t>Atelier, dépliants, </a:t>
            </a:r>
            <a:r>
              <a:rPr lang="fr-FR" dirty="0" err="1"/>
              <a:t>policybrief</a:t>
            </a:r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0034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F3F46A-1768-47F4-BB99-F617B1351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IV-P</a:t>
            </a:r>
            <a:r>
              <a:rPr lang="fr-FR" sz="4400" dirty="0"/>
              <a:t>rogramme pour la période 2022-2024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D54FEC-A7CB-4D20-933A-F22405207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Valoriser les résultats des projets:</a:t>
            </a:r>
          </a:p>
          <a:p>
            <a:pPr lvl="1"/>
            <a:r>
              <a:rPr lang="fr-FR" dirty="0"/>
              <a:t>CHM</a:t>
            </a:r>
          </a:p>
          <a:p>
            <a:pPr lvl="1"/>
            <a:r>
              <a:rPr lang="fr-FR" dirty="0" err="1"/>
              <a:t>Mafou</a:t>
            </a:r>
            <a:r>
              <a:rPr lang="fr-FR" dirty="0"/>
              <a:t>, distribution des </a:t>
            </a:r>
            <a:r>
              <a:rPr lang="fr-FR" dirty="0" err="1"/>
              <a:t>policy</a:t>
            </a:r>
            <a:r>
              <a:rPr lang="fr-FR" dirty="0"/>
              <a:t> brief</a:t>
            </a:r>
          </a:p>
          <a:p>
            <a:r>
              <a:rPr lang="fr-FR" dirty="0"/>
              <a:t>Etendre le réseau de l’observatoire des zones humides:</a:t>
            </a:r>
          </a:p>
          <a:p>
            <a:pPr lvl="1"/>
            <a:r>
              <a:rPr lang="fr-FR" dirty="0"/>
              <a:t>Sur les zones maritimes</a:t>
            </a:r>
          </a:p>
          <a:p>
            <a:r>
              <a:rPr lang="fr-FR" dirty="0"/>
              <a:t>Répondre à de nouveaux appels à projets</a:t>
            </a:r>
          </a:p>
          <a:p>
            <a:pPr lvl="1"/>
            <a:r>
              <a:rPr lang="fr-FR" dirty="0"/>
              <a:t>L’ONG MAVA</a:t>
            </a:r>
          </a:p>
          <a:p>
            <a:r>
              <a:rPr lang="fr-FR" dirty="0"/>
              <a:t>Elaborer un programme de sensibilisation sur la biodiversité</a:t>
            </a:r>
          </a:p>
        </p:txBody>
      </p:sp>
    </p:spTree>
    <p:extLst>
      <p:ext uri="{BB962C8B-B14F-4D97-AF65-F5344CB8AC3E}">
        <p14:creationId xmlns:p14="http://schemas.microsoft.com/office/powerpoint/2010/main" val="2688466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21968D-8EB7-4933-8A82-2EA96BE2B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17775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3142975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F5AC18-24CA-40CB-A76A-6EC4DD2419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CHM-GUINEE</a:t>
            </a:r>
            <a:br>
              <a:rPr lang="fr-FR" dirty="0"/>
            </a:br>
            <a:r>
              <a:rPr lang="fr-FR" dirty="0"/>
              <a:t>ACTIVITES REALISEES 2019-2021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8E5C5BC-A1E0-4981-BF60-D5D073F79B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Présenté par: Saidou DOUMBOUYA</a:t>
            </a:r>
          </a:p>
          <a:p>
            <a:r>
              <a:rPr lang="fr-FR" dirty="0"/>
              <a:t>Point Focal National CHM</a:t>
            </a:r>
          </a:p>
        </p:txBody>
      </p:sp>
    </p:spTree>
    <p:extLst>
      <p:ext uri="{BB962C8B-B14F-4D97-AF65-F5344CB8AC3E}">
        <p14:creationId xmlns:p14="http://schemas.microsoft.com/office/powerpoint/2010/main" val="1792395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9A832-365B-439A-8FF5-12129030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I-Développement </a:t>
            </a:r>
            <a:r>
              <a:rPr lang="fr-FR" sz="4000" dirty="0" err="1"/>
              <a:t>chm</a:t>
            </a:r>
            <a:r>
              <a:rPr lang="fr-FR" sz="4000" dirty="0"/>
              <a:t>-guinée depuis 2019-2021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F4B644-B316-432A-85CC-F4833D306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Passage du PTK au </a:t>
            </a:r>
            <a:r>
              <a:rPr lang="fr-FR" dirty="0" err="1"/>
              <a:t>Bioland</a:t>
            </a:r>
            <a:endParaRPr lang="fr-FR" dirty="0"/>
          </a:p>
          <a:p>
            <a:r>
              <a:rPr lang="fr-FR" dirty="0"/>
              <a:t>Atelier à Bruxelles septembre 2019</a:t>
            </a:r>
            <a:r>
              <a:rPr lang="fr-FR" dirty="0">
                <a:latin typeface="Calibri" panose="020F0502020204030204" pitchFamily="34" charset="0"/>
              </a:rPr>
              <a:t> (</a:t>
            </a:r>
            <a:r>
              <a:rPr lang="fr-FR" sz="2800" b="0" i="0" u="none" strike="noStrike" baseline="0" dirty="0">
                <a:latin typeface="Calibri" panose="020F0502020204030204" pitchFamily="34" charset="0"/>
              </a:rPr>
              <a:t>30 septembre au 7 octobre 2019).</a:t>
            </a:r>
            <a:br>
              <a:rPr lang="fr-FR" b="0" i="0" u="none" strike="noStrike" baseline="0" dirty="0">
                <a:latin typeface="Calibri" panose="020F0502020204030204" pitchFamily="34" charset="0"/>
              </a:rPr>
            </a:br>
            <a:r>
              <a:rPr lang="fr-FR" b="0" i="0" u="none" strike="noStrike" baseline="0" dirty="0">
                <a:latin typeface="Calibri" panose="020F0502020204030204" pitchFamily="34" charset="0"/>
              </a:rPr>
              <a:t>Programme: deux sessions</a:t>
            </a:r>
          </a:p>
          <a:p>
            <a:pPr lvl="1"/>
            <a:r>
              <a:rPr lang="fr-FR" b="0" i="0" u="none" strike="noStrike" baseline="0" dirty="0">
                <a:latin typeface="Calibri" panose="020F0502020204030204" pitchFamily="34" charset="0"/>
              </a:rPr>
              <a:t>2</a:t>
            </a:r>
            <a:r>
              <a:rPr lang="fr-FR" dirty="0"/>
              <a:t> jours sur la version du </a:t>
            </a:r>
            <a:r>
              <a:rPr lang="fr-FR" dirty="0" err="1"/>
              <a:t>Bioland</a:t>
            </a:r>
            <a:r>
              <a:rPr lang="fr-FR" dirty="0"/>
              <a:t> (lancement </a:t>
            </a:r>
            <a:r>
              <a:rPr lang="fr-FR" dirty="0" err="1"/>
              <a:t>Scrt</a:t>
            </a:r>
            <a:r>
              <a:rPr lang="fr-FR" dirty="0"/>
              <a:t> CBD, Août 2019)</a:t>
            </a:r>
          </a:p>
          <a:p>
            <a:pPr lvl="1"/>
            <a:r>
              <a:rPr lang="fr-FR" dirty="0"/>
              <a:t>2 jours et demi sera sur GBIF et l’intégration des données de la biodiversité </a:t>
            </a:r>
            <a:r>
              <a:rPr lang="fr-FR"/>
              <a:t>de du </a:t>
            </a:r>
            <a:r>
              <a:rPr lang="fr-FR" dirty="0"/>
              <a:t>pays en GBIF et le CHM.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0941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9A832-365B-439A-8FF5-12129030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err="1"/>
              <a:t>I_Développement</a:t>
            </a:r>
            <a:r>
              <a:rPr lang="fr-FR" sz="4000" dirty="0"/>
              <a:t> </a:t>
            </a:r>
            <a:r>
              <a:rPr lang="fr-FR" sz="4000" dirty="0" err="1"/>
              <a:t>chm</a:t>
            </a:r>
            <a:r>
              <a:rPr lang="fr-FR" sz="4000" dirty="0"/>
              <a:t>-guinée depuis 2019-2021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F4B644-B316-432A-85CC-F4833D306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400" dirty="0"/>
              <a:t>CESP du GBIF</a:t>
            </a:r>
          </a:p>
          <a:p>
            <a:r>
              <a:rPr lang="fr-FR" sz="2400" dirty="0"/>
              <a:t>CHM-GBIF 2019-2020</a:t>
            </a:r>
          </a:p>
          <a:p>
            <a:pPr lvl="1"/>
            <a:r>
              <a:rPr lang="fr-FR" dirty="0"/>
              <a:t>Titre du projet: </a:t>
            </a:r>
            <a:r>
              <a:rPr lang="fr-FR" sz="1800" dirty="0">
                <a:effectLst/>
                <a:latin typeface="Arial" panose="020B0604020202020204" pitchFamily="34" charset="0"/>
              </a:rPr>
              <a:t>« Utiliser l’infrastructure et le réseau CHM de la Convention sur la Diversité Biologique pour renforcer l’acquisition et le partage des données sur la biodiversité »</a:t>
            </a:r>
            <a:endParaRPr lang="fr-FR" sz="1400" dirty="0">
              <a:effectLst/>
              <a:latin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fr-FR" sz="1800" dirty="0">
                <a:effectLst/>
                <a:latin typeface="Arial" panose="020B0604020202020204" pitchFamily="34" charset="0"/>
              </a:rPr>
              <a:t>Conduit par le MNHNP en coopération avec l’IRSNB</a:t>
            </a:r>
            <a:endParaRPr lang="fr-FR" dirty="0"/>
          </a:p>
          <a:p>
            <a:r>
              <a:rPr lang="fr-FR" sz="2400" dirty="0"/>
              <a:t>Prolongement de l’atelier de Bruxelles, </a:t>
            </a:r>
            <a:r>
              <a:rPr lang="fr-FR" sz="2000" dirty="0"/>
              <a:t>septembre 2019</a:t>
            </a:r>
          </a:p>
          <a:p>
            <a:r>
              <a:rPr lang="fr-FR" sz="2000" dirty="0"/>
              <a:t>Atelier en ligne en quatre sessions</a:t>
            </a:r>
          </a:p>
          <a:p>
            <a:pPr lvl="1"/>
            <a:r>
              <a:rPr lang="fr-FR" dirty="0"/>
              <a:t>Utilisation des données</a:t>
            </a:r>
          </a:p>
          <a:p>
            <a:pPr lvl="1"/>
            <a:r>
              <a:rPr lang="fr-FR" dirty="0"/>
              <a:t>Nouvelles fonctionnalités de l’outil </a:t>
            </a:r>
            <a:r>
              <a:rPr lang="fr-FR" dirty="0" err="1"/>
              <a:t>Bioland</a:t>
            </a:r>
            <a:endParaRPr lang="fr-FR" dirty="0"/>
          </a:p>
          <a:p>
            <a:pPr lvl="1"/>
            <a:r>
              <a:rPr lang="fr-FR" dirty="0"/>
              <a:t>Module GBIF</a:t>
            </a:r>
          </a:p>
          <a:p>
            <a:pPr lvl="1"/>
            <a:r>
              <a:rPr lang="fr-FR" dirty="0"/>
              <a:t>Partage des données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2984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9A832-365B-439A-8FF5-12129030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err="1"/>
              <a:t>I_Développement</a:t>
            </a:r>
            <a:r>
              <a:rPr lang="fr-FR" sz="4000" dirty="0"/>
              <a:t> </a:t>
            </a:r>
            <a:r>
              <a:rPr lang="fr-FR" sz="4000" dirty="0" err="1"/>
              <a:t>chm</a:t>
            </a:r>
            <a:r>
              <a:rPr lang="fr-FR" sz="4000" dirty="0"/>
              <a:t>-guinée depuis 2019-2021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F4B644-B316-432A-85CC-F4833D306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Les appels à projet de CEBIOS 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</a:rPr>
              <a:t>Deux projets: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Titre du projet: « </a:t>
            </a:r>
            <a:r>
              <a:rPr lang="fr-F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Migration du PTK vers le </a:t>
            </a:r>
            <a:r>
              <a:rPr lang="fr-FR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Bioland</a:t>
            </a:r>
            <a:r>
              <a:rPr lang="fr-F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CHM/GUINEE fait de </a:t>
            </a:r>
            <a:r>
              <a:rPr lang="fr-FR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Bioland</a:t>
            </a:r>
            <a:r>
              <a:rPr lang="fr-F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l’outil d’échange et de partage des informations sur la Biodiversité en Guinée 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Titre du projet: « </a:t>
            </a:r>
            <a:r>
              <a:rPr lang="fr-FR" sz="2400" b="1" dirty="0">
                <a:latin typeface="Times New Roman" panose="02020603050405020304" pitchFamily="18" charset="0"/>
              </a:rPr>
              <a:t>Installation d’un dispositif national de surveillance environnementale dans la zone humide du </a:t>
            </a:r>
            <a:r>
              <a:rPr lang="fr-FR" sz="2400" b="1" dirty="0" err="1">
                <a:latin typeface="Times New Roman" panose="02020603050405020304" pitchFamily="18" charset="0"/>
              </a:rPr>
              <a:t>Mafou</a:t>
            </a:r>
            <a:r>
              <a:rPr lang="fr-FR" sz="2400" b="1" dirty="0">
                <a:latin typeface="Times New Roman" panose="02020603050405020304" pitchFamily="18" charset="0"/>
              </a:rPr>
              <a:t> </a:t>
            </a:r>
            <a:r>
              <a:rPr lang="fr-FR" dirty="0">
                <a:latin typeface="Times New Roman" panose="02020603050405020304" pitchFamily="18" charset="0"/>
              </a:rPr>
              <a:t>»</a:t>
            </a:r>
            <a:endParaRPr lang="fr-FR" sz="3200" dirty="0"/>
          </a:p>
          <a:p>
            <a:pPr lvl="1"/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6083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9A832-365B-439A-8FF5-12129030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err="1"/>
              <a:t>I_Développement</a:t>
            </a:r>
            <a:r>
              <a:rPr lang="fr-FR" sz="4000" dirty="0"/>
              <a:t> </a:t>
            </a:r>
            <a:r>
              <a:rPr lang="fr-FR" sz="4000" dirty="0" err="1"/>
              <a:t>chm</a:t>
            </a:r>
            <a:r>
              <a:rPr lang="fr-FR" sz="4000" dirty="0"/>
              <a:t>-guinée depuis 2019-2021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F4B644-B316-432A-85CC-F4833D306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Les appels à projet de CEBIOS </a:t>
            </a:r>
          </a:p>
          <a:p>
            <a:pPr lvl="1"/>
            <a:r>
              <a:rPr lang="fr-FR" dirty="0"/>
              <a:t>Projet: </a:t>
            </a:r>
            <a:r>
              <a:rPr lang="fr-FR" dirty="0" err="1"/>
              <a:t>Mafou</a:t>
            </a:r>
            <a:endParaRPr lang="fr-FR" dirty="0"/>
          </a:p>
          <a:p>
            <a:pPr lvl="1"/>
            <a:r>
              <a:rPr lang="fr-FR" dirty="0"/>
              <a:t>Réalisations: </a:t>
            </a:r>
          </a:p>
          <a:p>
            <a:pPr lvl="2"/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Cartographie : les parcelles permanentes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8976C39-F1F0-43A6-A928-54087ABCD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90" y="1458125"/>
            <a:ext cx="3347720" cy="223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00C640-70D2-4CC0-B9CA-9FB4376E4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556736" y="3297083"/>
            <a:ext cx="3303423" cy="3312000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9204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9A832-365B-439A-8FF5-12129030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 err="1"/>
              <a:t>I_Développement</a:t>
            </a:r>
            <a:r>
              <a:rPr lang="fr-FR" sz="4400" dirty="0"/>
              <a:t> </a:t>
            </a:r>
            <a:r>
              <a:rPr lang="fr-FR" sz="4400" dirty="0" err="1"/>
              <a:t>chm</a:t>
            </a:r>
            <a:r>
              <a:rPr lang="fr-FR" sz="4400" dirty="0"/>
              <a:t>-guinée depuis 2019;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F4B644-B316-432A-85CC-F4833D306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Les appels à projet de CEBIOS </a:t>
            </a:r>
          </a:p>
          <a:p>
            <a:pPr lvl="1"/>
            <a:r>
              <a:rPr lang="fr-FR" dirty="0"/>
              <a:t>Projet: </a:t>
            </a:r>
            <a:r>
              <a:rPr lang="fr-FR" dirty="0" err="1"/>
              <a:t>Mafou</a:t>
            </a:r>
            <a:r>
              <a:rPr lang="fr-FR" dirty="0"/>
              <a:t>, </a:t>
            </a:r>
            <a:r>
              <a:rPr lang="fr-FR" dirty="0" err="1"/>
              <a:t>implentation</a:t>
            </a:r>
            <a:r>
              <a:rPr lang="fr-FR" dirty="0"/>
              <a:t> d’un observatoire</a:t>
            </a:r>
          </a:p>
          <a:p>
            <a:pPr lvl="2"/>
            <a:r>
              <a:rPr lang="fr-FR" dirty="0"/>
              <a:t>Réalisations: </a:t>
            </a:r>
          </a:p>
          <a:p>
            <a:pPr lvl="2"/>
            <a:r>
              <a:rPr lang="fr-F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Inventaire botanique :</a:t>
            </a:r>
            <a:endParaRPr lang="fr-FR" dirty="0"/>
          </a:p>
          <a:p>
            <a:pPr lvl="2"/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nalyse </a:t>
            </a:r>
          </a:p>
          <a:p>
            <a:pPr lvl="3"/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familles, </a:t>
            </a:r>
          </a:p>
          <a:p>
            <a:pPr lvl="3"/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genres et </a:t>
            </a:r>
          </a:p>
          <a:p>
            <a:pPr lvl="3"/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 espèces  </a:t>
            </a:r>
          </a:p>
          <a:p>
            <a:pPr lvl="3"/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individus non déterminés, familles suivantes : </a:t>
            </a:r>
            <a:r>
              <a:rPr lang="fr-FR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combretacea</a:t>
            </a: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fabacea</a:t>
            </a: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rubiacea</a:t>
            </a: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un individu dont la famille n’a pas été déterminée</a:t>
            </a:r>
            <a:endParaRPr lang="fr-FR" sz="1600" b="1" dirty="0">
              <a:solidFill>
                <a:srgbClr val="2F5496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fr-FR" dirty="0"/>
          </a:p>
          <a:p>
            <a:pPr lvl="1"/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051C1D-7797-4F64-8278-DCB105CCB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581" y="1690688"/>
            <a:ext cx="3293745" cy="219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14D28D-1D4C-42DA-9455-248EB14A9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65" y="4529790"/>
            <a:ext cx="3347720" cy="2231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278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9A832-365B-439A-8FF5-12129030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err="1"/>
              <a:t>I_Développement</a:t>
            </a:r>
            <a:r>
              <a:rPr lang="fr-FR" sz="4000" dirty="0"/>
              <a:t> </a:t>
            </a:r>
            <a:r>
              <a:rPr lang="fr-FR" sz="4000" dirty="0" err="1"/>
              <a:t>chm</a:t>
            </a:r>
            <a:r>
              <a:rPr lang="fr-FR" sz="4000" dirty="0"/>
              <a:t>-guinée depuis 2019-2021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F4B644-B316-432A-85CC-F4833D306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Les appels à projet de CEBIOS </a:t>
            </a:r>
          </a:p>
          <a:p>
            <a:pPr lvl="1"/>
            <a:r>
              <a:rPr lang="fr-FR" dirty="0"/>
              <a:t>Projet: </a:t>
            </a:r>
            <a:r>
              <a:rPr lang="fr-FR" dirty="0" err="1"/>
              <a:t>Mafou</a:t>
            </a:r>
            <a:endParaRPr lang="fr-FR" dirty="0"/>
          </a:p>
          <a:p>
            <a:pPr lvl="1"/>
            <a:r>
              <a:rPr lang="fr-FR" dirty="0"/>
              <a:t>Réalisations: </a:t>
            </a:r>
          </a:p>
          <a:p>
            <a:pPr lvl="2"/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Cartographie : occupation des sols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8976C39-F1F0-43A6-A928-54087ABCD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90" y="1458125"/>
            <a:ext cx="3347720" cy="223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00C640-70D2-4CC0-B9CA-9FB4376E4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566511" y="2697884"/>
            <a:ext cx="3303423" cy="3312000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1FB6397-5EDD-413F-A321-623913C75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096" y="3429000"/>
            <a:ext cx="5760720" cy="407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9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9A832-365B-439A-8FF5-12129030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err="1"/>
              <a:t>I_Développement</a:t>
            </a:r>
            <a:r>
              <a:rPr lang="fr-FR" sz="4000" dirty="0"/>
              <a:t> </a:t>
            </a:r>
            <a:r>
              <a:rPr lang="fr-FR" sz="4000" dirty="0" err="1"/>
              <a:t>chm</a:t>
            </a:r>
            <a:r>
              <a:rPr lang="fr-FR" sz="4000" dirty="0"/>
              <a:t>-guinée depuis 2019-2021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F4B644-B316-432A-85CC-F4833D306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0896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Les appels à projet de CEBIOS </a:t>
            </a:r>
          </a:p>
          <a:p>
            <a:pPr lvl="1"/>
            <a:r>
              <a:rPr lang="fr-FR" dirty="0"/>
              <a:t>Projet: </a:t>
            </a:r>
            <a:r>
              <a:rPr lang="fr-FR" dirty="0" err="1"/>
              <a:t>Mafou</a:t>
            </a:r>
            <a:endParaRPr lang="fr-FR" dirty="0"/>
          </a:p>
          <a:p>
            <a:pPr lvl="1"/>
            <a:r>
              <a:rPr lang="fr-FR" dirty="0"/>
              <a:t>Réalisations: </a:t>
            </a:r>
          </a:p>
          <a:p>
            <a:pPr lvl="2"/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Inventaire de l’avifaune </a:t>
            </a:r>
            <a:r>
              <a:rPr lang="fr-FR" sz="1400" b="1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2"/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La méthode appliquée a été le EPS (Echantillonnage Ponctuel Simple)</a:t>
            </a:r>
          </a:p>
          <a:p>
            <a:pPr lvl="2"/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Le résultat final: 30 familles, aucune espèce nouvelle n’a été retrouvée. </a:t>
            </a:r>
          </a:p>
          <a:p>
            <a:pPr lvl="2"/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L’inventaire de 1998 a dénombre 60 familles, soit le double du présent inventaire</a:t>
            </a:r>
          </a:p>
          <a:p>
            <a:pPr lvl="2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mêmes espèces ont été presque retrouvées suite à cet inventaire et aucune 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autre espèces nouvelle n’a été trouvé</a:t>
            </a:r>
          </a:p>
          <a:p>
            <a:pPr lvl="3"/>
            <a:endParaRPr lang="fr-FR" sz="1200" b="1" dirty="0">
              <a:solidFill>
                <a:srgbClr val="2F5496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E1CC3C-47A9-4766-A89D-FAB237B38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540" y="1362875"/>
            <a:ext cx="3347720" cy="223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1BAEDF-EBFE-4F6B-A482-C1F3C89BB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65" y="4471035"/>
            <a:ext cx="3347720" cy="2231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16729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756</Words>
  <Application>Microsoft Office PowerPoint</Application>
  <PresentationFormat>Grand écran</PresentationFormat>
  <Paragraphs>117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Thème Office</vt:lpstr>
      <vt:lpstr>Atelier sous régional des pays francophones partenaires du CHM Belgique</vt:lpstr>
      <vt:lpstr>CHM-GUINEE ACTIVITES REALISEES 2019-2021</vt:lpstr>
      <vt:lpstr>I-Développement chm-guinée depuis 2019-2021</vt:lpstr>
      <vt:lpstr>I_Développement chm-guinée depuis 2019-2021</vt:lpstr>
      <vt:lpstr>I_Développement chm-guinée depuis 2019-2021</vt:lpstr>
      <vt:lpstr>I_Développement chm-guinée depuis 2019-2021</vt:lpstr>
      <vt:lpstr>I_Développement chm-guinée depuis 2019;</vt:lpstr>
      <vt:lpstr>I_Développement chm-guinée depuis 2019-2021</vt:lpstr>
      <vt:lpstr>I_Développement chm-guinée depuis 2019-2021</vt:lpstr>
      <vt:lpstr>I_Développement chm-guinée depuis 2019-2021</vt:lpstr>
      <vt:lpstr>I_Développement chm-guinée depuis 2019;</vt:lpstr>
      <vt:lpstr>I_Développement chm-guinée depuis 2019;</vt:lpstr>
      <vt:lpstr>I-Développement chm-guinée depuis 2019;</vt:lpstr>
      <vt:lpstr>II-Problèmes rencontrés</vt:lpstr>
      <vt:lpstr>III-Solutions des problèmes</vt:lpstr>
      <vt:lpstr>IV-Programme pour la période 2022-2024</vt:lpstr>
      <vt:lpstr>Merci pour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Chm-guinée</dc:title>
  <dc:creator>Saïdou DOUMBOUYA</dc:creator>
  <cp:lastModifiedBy>loube1234@outlook.com</cp:lastModifiedBy>
  <cp:revision>14</cp:revision>
  <dcterms:created xsi:type="dcterms:W3CDTF">2021-12-10T22:23:31Z</dcterms:created>
  <dcterms:modified xsi:type="dcterms:W3CDTF">2021-12-13T11:04:11Z</dcterms:modified>
</cp:coreProperties>
</file>