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6"/>
  </p:notesMasterIdLst>
  <p:sldIdLst>
    <p:sldId id="256" r:id="rId2"/>
    <p:sldId id="311" r:id="rId3"/>
    <p:sldId id="312" r:id="rId4"/>
    <p:sldId id="331" r:id="rId5"/>
    <p:sldId id="330" r:id="rId6"/>
    <p:sldId id="308" r:id="rId7"/>
    <p:sldId id="313" r:id="rId8"/>
    <p:sldId id="314" r:id="rId9"/>
    <p:sldId id="293" r:id="rId10"/>
    <p:sldId id="309" r:id="rId11"/>
    <p:sldId id="340" r:id="rId12"/>
    <p:sldId id="341" r:id="rId13"/>
    <p:sldId id="342" r:id="rId14"/>
    <p:sldId id="295" r:id="rId15"/>
    <p:sldId id="296" r:id="rId16"/>
    <p:sldId id="297" r:id="rId17"/>
    <p:sldId id="301" r:id="rId18"/>
    <p:sldId id="329" r:id="rId19"/>
    <p:sldId id="334" r:id="rId20"/>
    <p:sldId id="335" r:id="rId21"/>
    <p:sldId id="336" r:id="rId22"/>
    <p:sldId id="337" r:id="rId23"/>
    <p:sldId id="339" r:id="rId24"/>
    <p:sldId id="30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2984A-3EDF-494D-8A53-DD25D6E54077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A2787-AB4F-40FB-A488-DB0DCE17924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49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9B22E39-702A-4A71-9231-79B2008AAD58}" type="slidenum">
              <a:rPr lang="en-GB" sz="1400" smtClean="0">
                <a:latin typeface="Times New Roman"/>
              </a:r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97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9B22E39-702A-4A71-9231-79B2008AAD58}" type="slidenum">
              <a:rPr lang="en-GB" sz="1400" smtClean="0">
                <a:latin typeface="Times New Roman"/>
              </a:r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156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9B22E39-702A-4A71-9231-79B2008AAD58}" type="slidenum">
              <a:rPr lang="en-GB" sz="1400" smtClean="0">
                <a:latin typeface="Times New Roman"/>
              </a:r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840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9B22E39-702A-4A71-9231-79B2008AAD58}" type="slidenum">
              <a:rPr lang="en-GB" sz="1400" smtClean="0">
                <a:latin typeface="Times New Roman"/>
              </a:r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75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4C9B-8ED7-4241-AC36-F4B7F99EEB16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3FE-9289-4FB7-9BCB-AD922B3E8E0A}" type="slidenum">
              <a:rPr lang="en-GB" smtClean="0"/>
              <a:t>‹N°›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4C9B-8ED7-4241-AC36-F4B7F99EEB16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3FE-9289-4FB7-9BCB-AD922B3E8E0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95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4C9B-8ED7-4241-AC36-F4B7F99EEB16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3FE-9289-4FB7-9BCB-AD922B3E8E0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845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8681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97173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4C9B-8ED7-4241-AC36-F4B7F99EEB16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3FE-9289-4FB7-9BCB-AD922B3E8E0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03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4C9B-8ED7-4241-AC36-F4B7F99EEB16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3FE-9289-4FB7-9BCB-AD922B3E8E0A}" type="slidenum">
              <a:rPr lang="en-GB" smtClean="0"/>
              <a:t>‹N°›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44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4C9B-8ED7-4241-AC36-F4B7F99EEB16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3FE-9289-4FB7-9BCB-AD922B3E8E0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75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4C9B-8ED7-4241-AC36-F4B7F99EEB16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3FE-9289-4FB7-9BCB-AD922B3E8E0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01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4C9B-8ED7-4241-AC36-F4B7F99EEB16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3FE-9289-4FB7-9BCB-AD922B3E8E0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3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4C9B-8ED7-4241-AC36-F4B7F99EEB16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3FE-9289-4FB7-9BCB-AD922B3E8E0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45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3854C9B-8ED7-4241-AC36-F4B7F99EEB16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7733FE-9289-4FB7-9BCB-AD922B3E8E0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15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4C9B-8ED7-4241-AC36-F4B7F99EEB16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3FE-9289-4FB7-9BCB-AD922B3E8E0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65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3854C9B-8ED7-4241-AC36-F4B7F99EEB16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07733FE-9289-4FB7-9BCB-AD922B3E8E0A}" type="slidenum">
              <a:rPr lang="en-GB" smtClean="0"/>
              <a:t>‹N°›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62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2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6D435-D21F-408D-9094-3564D3295E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MRV</a:t>
            </a:r>
            <a:br>
              <a:rPr lang="en-GB" dirty="0"/>
            </a:br>
            <a:r>
              <a:rPr lang="en-GB" sz="5400" dirty="0"/>
              <a:t>‘Measuring, reporting and verification’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EF14F-0068-4AB0-B14D-55EA8702C0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/>
              <a:t>Anne-Julie Rochette et Hilde Keunen</a:t>
            </a:r>
          </a:p>
          <a:p>
            <a:pPr algn="ctr"/>
            <a:r>
              <a:rPr lang="en-GB" dirty="0"/>
              <a:t>CEBioS</a:t>
            </a:r>
          </a:p>
        </p:txBody>
      </p:sp>
    </p:spTree>
    <p:extLst>
      <p:ext uri="{BB962C8B-B14F-4D97-AF65-F5344CB8AC3E}">
        <p14:creationId xmlns:p14="http://schemas.microsoft.com/office/powerpoint/2010/main" val="1762308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080B9C1-1265-433D-B8F3-B50B16FDF67B}"/>
              </a:ext>
            </a:extLst>
          </p:cNvPr>
          <p:cNvSpPr txBox="1">
            <a:spLocks/>
          </p:cNvSpPr>
          <p:nvPr/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 err="1"/>
              <a:t>Papiers</a:t>
            </a:r>
            <a:r>
              <a:rPr lang="en-GB" sz="3200" dirty="0"/>
              <a:t>: </a:t>
            </a:r>
            <a:r>
              <a:rPr lang="en-GB" sz="3200" dirty="0" err="1"/>
              <a:t>leçons</a:t>
            </a:r>
            <a:r>
              <a:rPr lang="en-GB" sz="3200" dirty="0"/>
              <a:t> apprises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7FBE8A-C878-4D76-B264-61AD4953A4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031" y="3137833"/>
            <a:ext cx="7852969" cy="29337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95" y="846180"/>
            <a:ext cx="5199146" cy="220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44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1208" y="1019939"/>
            <a:ext cx="87325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Le concept </a:t>
            </a:r>
            <a:r>
              <a:rPr lang="en-GB" sz="2400" dirty="0" err="1"/>
              <a:t>d’indicateurs</a:t>
            </a:r>
            <a:r>
              <a:rPr lang="en-GB" sz="2400" dirty="0"/>
              <a:t> </a:t>
            </a:r>
            <a:r>
              <a:rPr lang="en-GB" sz="2400" dirty="0" err="1"/>
              <a:t>n’est</a:t>
            </a:r>
            <a:r>
              <a:rPr lang="en-GB" sz="2400" dirty="0"/>
              <a:t> pas </a:t>
            </a:r>
            <a:r>
              <a:rPr lang="en-GB" sz="2400" dirty="0" err="1"/>
              <a:t>assez</a:t>
            </a:r>
            <a:r>
              <a:rPr lang="en-GB" sz="2400" dirty="0"/>
              <a:t> </a:t>
            </a:r>
            <a:r>
              <a:rPr lang="en-GB" sz="2400" dirty="0" err="1"/>
              <a:t>compris</a:t>
            </a:r>
            <a:r>
              <a:rPr lang="en-GB" sz="2400" dirty="0"/>
              <a:t>, </a:t>
            </a:r>
            <a:r>
              <a:rPr lang="en-GB" sz="2400" dirty="0" err="1"/>
              <a:t>même</a:t>
            </a:r>
            <a:r>
              <a:rPr lang="en-GB" sz="2400" dirty="0"/>
              <a:t> par des </a:t>
            </a:r>
            <a:r>
              <a:rPr lang="en-GB" sz="2400" dirty="0" err="1"/>
              <a:t>scientifiques</a:t>
            </a:r>
            <a:r>
              <a:rPr lang="en-GB" sz="2400" dirty="0"/>
              <a:t> </a:t>
            </a:r>
            <a:r>
              <a:rPr lang="en-GB" sz="2400" dirty="0" err="1"/>
              <a:t>professionnels</a:t>
            </a:r>
            <a:r>
              <a:rPr lang="en-GB" sz="2400" dirty="0"/>
              <a:t> et des </a:t>
            </a:r>
            <a:r>
              <a:rPr lang="en-GB" sz="2400" dirty="0" err="1"/>
              <a:t>décideurs</a:t>
            </a:r>
            <a:r>
              <a:rPr lang="en-GB" sz="2400" dirty="0"/>
              <a:t> </a:t>
            </a:r>
            <a:r>
              <a:rPr lang="en-GB" sz="2400" dirty="0" err="1"/>
              <a:t>travaillant</a:t>
            </a:r>
            <a:r>
              <a:rPr lang="en-GB" sz="2400" dirty="0"/>
              <a:t> sur le monitoring de la biodiversité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2400" dirty="0">
                <a:sym typeface="Wingdings" panose="05000000000000000000" pitchFamily="2" charset="2"/>
              </a:rPr>
              <a:t>les initiatives d'élaboration d'indicateurs et la coopération Sud-Sud devraient être mieux encouragées (CDB, 2010)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ym typeface="Wingdings" panose="05000000000000000000" pitchFamily="2" charset="2"/>
              </a:rPr>
              <a:t>Etapes clés:</a:t>
            </a:r>
          </a:p>
          <a:p>
            <a:pPr marL="1143000" lvl="1" indent="-685800">
              <a:buFont typeface="Courier New" panose="02070309020205020404" pitchFamily="49" charset="0"/>
              <a:buChar char="o"/>
            </a:pPr>
            <a:r>
              <a:rPr lang="fr-FR" sz="2400" dirty="0">
                <a:sym typeface="Wingdings" panose="05000000000000000000" pitchFamily="2" charset="2"/>
              </a:rPr>
              <a:t>Impliquer les parties prenantes dès le début! </a:t>
            </a:r>
          </a:p>
          <a:p>
            <a:pPr marL="1600200" lvl="2" indent="-685800">
              <a:buFont typeface="Wingdings" panose="05000000000000000000" pitchFamily="2" charset="2"/>
              <a:buChar char="Ø"/>
            </a:pPr>
            <a:r>
              <a:rPr lang="fr-FR" sz="2400" dirty="0">
                <a:sym typeface="Wingdings" panose="05000000000000000000" pitchFamily="2" charset="2"/>
              </a:rPr>
              <a:t>Priorisation sur base de données existantes, fonds, capacités</a:t>
            </a:r>
          </a:p>
          <a:p>
            <a:pPr marL="1600200" lvl="2" indent="-685800">
              <a:buFont typeface="Wingdings" panose="05000000000000000000" pitchFamily="2" charset="2"/>
              <a:buChar char="Ø"/>
            </a:pPr>
            <a:r>
              <a:rPr lang="fr-FR" sz="2400" dirty="0">
                <a:sym typeface="Wingdings" panose="05000000000000000000" pitchFamily="2" charset="2"/>
              </a:rPr>
              <a:t>Plus de chances que les indicateurs soient utilisés et régulièrement mis à jour</a:t>
            </a:r>
          </a:p>
          <a:p>
            <a:pPr marL="1143000" lvl="1" indent="-685800">
              <a:buFont typeface="Courier New" panose="02070309020205020404" pitchFamily="49" charset="0"/>
              <a:buChar char="o"/>
            </a:pPr>
            <a:r>
              <a:rPr lang="fr-FR" sz="2400" dirty="0">
                <a:sym typeface="Wingdings" panose="05000000000000000000" pitchFamily="2" charset="2"/>
              </a:rPr>
              <a:t>Accessibilité des données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ym typeface="Wingdings" panose="05000000000000000000" pitchFamily="2" charset="2"/>
              </a:rPr>
              <a:t>Données de qualité insuffisante, mal interprétées, ou avec une méthodologie non harmonisée  réplication et comparaison compliquées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fr-FR" sz="2400" dirty="0">
              <a:sym typeface="Wingdings" panose="05000000000000000000" pitchFamily="2" charset="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769FF8-AC40-422A-B4A0-1AD1CCD2711F}"/>
              </a:ext>
            </a:extLst>
          </p:cNvPr>
          <p:cNvSpPr txBox="1">
            <a:spLocks/>
          </p:cNvSpPr>
          <p:nvPr/>
        </p:nvSpPr>
        <p:spPr>
          <a:xfrm>
            <a:off x="215900" y="127739"/>
            <a:ext cx="3864590" cy="1145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dirty="0"/>
          </a:p>
          <a:p>
            <a:pPr algn="ctr"/>
            <a:r>
              <a:rPr lang="en-GB" sz="3200" dirty="0"/>
              <a:t>Papier: </a:t>
            </a:r>
            <a:r>
              <a:rPr lang="en-GB" sz="3200" dirty="0" err="1"/>
              <a:t>leçons</a:t>
            </a:r>
            <a:r>
              <a:rPr lang="en-GB" sz="3200" dirty="0"/>
              <a:t> apprises</a:t>
            </a:r>
          </a:p>
        </p:txBody>
      </p:sp>
    </p:spTree>
    <p:extLst>
      <p:ext uri="{BB962C8B-B14F-4D97-AF65-F5344CB8AC3E}">
        <p14:creationId xmlns:p14="http://schemas.microsoft.com/office/powerpoint/2010/main" val="3936569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500" y="1451739"/>
            <a:ext cx="812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2400" dirty="0">
                <a:sym typeface="Wingdings" panose="05000000000000000000" pitchFamily="2" charset="2"/>
              </a:rPr>
              <a:t>Capitaliser sur des données existantes plutôt que toujours récolter de nouvelles données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2400" dirty="0">
                <a:sym typeface="Wingdings" panose="05000000000000000000" pitchFamily="2" charset="2"/>
              </a:rPr>
              <a:t>Initiatives globales existantes pour fournir accès à données mais peu connu ou accessible au Sud (langage, connexion internet, disponibilité du logiciel = barrières)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2400" dirty="0">
                <a:sym typeface="Wingdings" panose="05000000000000000000" pitchFamily="2" charset="2"/>
              </a:rPr>
              <a:t>Important de répéter le monitoring dans le temps (permanence!)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2400" dirty="0">
                <a:sym typeface="Wingdings" panose="05000000000000000000" pitchFamily="2" charset="2"/>
              </a:rPr>
              <a:t>Importance de bases de données harmonisées  collection et analyse continue des données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2400" dirty="0">
                <a:sym typeface="Wingdings" panose="05000000000000000000" pitchFamily="2" charset="2"/>
              </a:rPr>
              <a:t>Manque d’une structure (nationale) responsable du calcul récurrent de l’indicateur!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fr-FR" sz="2400" dirty="0">
              <a:sym typeface="Wingdings" panose="05000000000000000000" pitchFamily="2" charset="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769FF8-AC40-422A-B4A0-1AD1CCD2711F}"/>
              </a:ext>
            </a:extLst>
          </p:cNvPr>
          <p:cNvSpPr txBox="1">
            <a:spLocks/>
          </p:cNvSpPr>
          <p:nvPr/>
        </p:nvSpPr>
        <p:spPr>
          <a:xfrm>
            <a:off x="215900" y="127739"/>
            <a:ext cx="3864590" cy="1145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dirty="0"/>
          </a:p>
          <a:p>
            <a:pPr algn="ctr"/>
            <a:r>
              <a:rPr lang="en-GB" sz="3200" dirty="0"/>
              <a:t>Papier: </a:t>
            </a:r>
            <a:r>
              <a:rPr lang="en-GB" sz="3200" dirty="0" err="1"/>
              <a:t>leçons</a:t>
            </a:r>
            <a:r>
              <a:rPr lang="en-GB" sz="3200" dirty="0"/>
              <a:t> apprises</a:t>
            </a:r>
          </a:p>
        </p:txBody>
      </p:sp>
    </p:spTree>
    <p:extLst>
      <p:ext uri="{BB962C8B-B14F-4D97-AF65-F5344CB8AC3E}">
        <p14:creationId xmlns:p14="http://schemas.microsoft.com/office/powerpoint/2010/main" val="2547307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500" y="1451739"/>
            <a:ext cx="812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2400" dirty="0">
                <a:sym typeface="Wingdings" panose="05000000000000000000" pitchFamily="2" charset="2"/>
              </a:rPr>
              <a:t>Collaboration scientifique – Politique</a:t>
            </a:r>
          </a:p>
          <a:p>
            <a:pPr lvl="1"/>
            <a:r>
              <a:rPr lang="fr-FR" sz="2400" dirty="0">
                <a:sym typeface="Wingdings" panose="05000000000000000000" pitchFamily="2" charset="2"/>
              </a:rPr>
              <a:t> mieux comprendre le rôle de chacun et ses attentes, utilisation de données scientifiques fiables (légitimité scientifique)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2400" dirty="0">
                <a:sym typeface="Wingdings" panose="05000000000000000000" pitchFamily="2" charset="2"/>
              </a:rPr>
              <a:t>Policy brief: bon outil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2400" dirty="0">
                <a:sym typeface="Wingdings" panose="05000000000000000000" pitchFamily="2" charset="2"/>
              </a:rPr>
              <a:t>Indicateurs: pas que ça pour atteindre les décideurs! Scénarios et projection de décisions, valorisation économique,...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2400" dirty="0">
                <a:sym typeface="Wingdings" panose="05000000000000000000" pitchFamily="2" charset="2"/>
              </a:rPr>
              <a:t>Indicateurs pas adaptés à tous les contexte, ex. Connaissance traditionnelles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2400" dirty="0">
                <a:sym typeface="Wingdings" panose="05000000000000000000" pitchFamily="2" charset="2"/>
              </a:rPr>
              <a:t>Importance de la collaboration Sud-Sud!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2400" dirty="0">
                <a:sym typeface="Wingdings" panose="05000000000000000000" pitchFamily="2" charset="2"/>
              </a:rPr>
              <a:t>Appropriation par les pays (pas que des obligations internationales)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fr-FR" sz="2400" dirty="0">
              <a:sym typeface="Wingdings" panose="05000000000000000000" pitchFamily="2" charset="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769FF8-AC40-422A-B4A0-1AD1CCD2711F}"/>
              </a:ext>
            </a:extLst>
          </p:cNvPr>
          <p:cNvSpPr txBox="1">
            <a:spLocks/>
          </p:cNvSpPr>
          <p:nvPr/>
        </p:nvSpPr>
        <p:spPr>
          <a:xfrm>
            <a:off x="215900" y="127739"/>
            <a:ext cx="3864590" cy="1145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dirty="0"/>
          </a:p>
          <a:p>
            <a:pPr algn="ctr"/>
            <a:r>
              <a:rPr lang="en-GB" sz="3200" dirty="0"/>
              <a:t>Papier: </a:t>
            </a:r>
            <a:r>
              <a:rPr lang="en-GB" sz="3200" dirty="0" err="1"/>
              <a:t>leçons</a:t>
            </a:r>
            <a:r>
              <a:rPr lang="en-GB" sz="3200" dirty="0"/>
              <a:t> apprises</a:t>
            </a:r>
          </a:p>
        </p:txBody>
      </p:sp>
    </p:spTree>
    <p:extLst>
      <p:ext uri="{BB962C8B-B14F-4D97-AF65-F5344CB8AC3E}">
        <p14:creationId xmlns:p14="http://schemas.microsoft.com/office/powerpoint/2010/main" val="1587189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/>
              <a:t>MRV 2016: </a:t>
            </a:r>
            <a:br>
              <a:rPr lang="en-GB" sz="3200" dirty="0"/>
            </a:br>
            <a:r>
              <a:rPr lang="en-GB" sz="3200" dirty="0"/>
              <a:t>focus sur la RD Congo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57200" y="1898305"/>
            <a:ext cx="8229240" cy="397764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Objectif : valoriser les données existantes pour le suivi et le </a:t>
            </a:r>
            <a:r>
              <a:rPr lang="fr-FR" sz="3200" dirty="0" err="1"/>
              <a:t>reporting</a:t>
            </a:r>
            <a:r>
              <a:rPr lang="fr-FR" sz="3200" dirty="0"/>
              <a:t> de la biodiversité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Collaboration entre: </a:t>
            </a:r>
          </a:p>
          <a:p>
            <a:endParaRPr lang="en-GB" dirty="0"/>
          </a:p>
          <a:p>
            <a:pPr marL="969963" lvl="5" indent="-342900">
              <a:buAutoNum type="arabicParenR"/>
            </a:pPr>
            <a:r>
              <a:rPr lang="fr-FR" dirty="0"/>
              <a:t>Un institut national, un centre de recherche ou une université publique capable de collecter et de fournir les données nécessaires; </a:t>
            </a:r>
          </a:p>
          <a:p>
            <a:pPr marL="969963" lvl="5" indent="-342900">
              <a:buAutoNum type="arabicParenR"/>
            </a:pPr>
            <a:endParaRPr lang="fr-FR" dirty="0"/>
          </a:p>
          <a:p>
            <a:pPr marL="969963" lvl="1" indent="-342900">
              <a:buAutoNum type="arabicParenR" startAt="2"/>
            </a:pPr>
            <a:r>
              <a:rPr lang="fr-FR" dirty="0"/>
              <a:t>Une institution gouvernementale (ministère, institut de conservation de la nature...) ou une organisation non gouvernementale (ONG) pour appliquer des données ou des indicateurs pour le suivi de la RDC SPANB </a:t>
            </a:r>
            <a:endParaRPr lang="en-GB" dirty="0"/>
          </a:p>
        </p:txBody>
      </p:sp>
      <p:pic>
        <p:nvPicPr>
          <p:cNvPr id="4" name="Picture 2" descr="http://sites.uclouvain.be/enge/maps/UCL_RDC/UCL_RDC_General_ma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6724"/>
            <a:ext cx="1951080" cy="194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258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tes.uclouvain.be/enge/maps/UCL_RDC/UCL_RDC_General_ma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6219825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Afficher l'image en taille réelle 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301468"/>
            <a:ext cx="634565" cy="63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.istockimg.com/file_thumbview_approve/8225516/6/stock-illustration-8225516-log-icon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0"/>
          <a:stretch/>
        </p:blipFill>
        <p:spPr bwMode="auto">
          <a:xfrm>
            <a:off x="6876256" y="3356273"/>
            <a:ext cx="649655" cy="64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30416" y="2297768"/>
            <a:ext cx="14149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Viande</a:t>
            </a:r>
            <a:r>
              <a:rPr lang="en-GB" dirty="0"/>
              <a:t> de </a:t>
            </a:r>
            <a:r>
              <a:rPr lang="en-GB" dirty="0" err="1"/>
              <a:t>brousse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Charbon</a:t>
            </a:r>
            <a:r>
              <a:rPr lang="en-GB" dirty="0"/>
              <a:t> de </a:t>
            </a:r>
            <a:r>
              <a:rPr lang="en-GB" dirty="0" err="1"/>
              <a:t>bois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Pêche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714464" y="54868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 </a:t>
            </a:r>
            <a:r>
              <a:rPr lang="en-GB" dirty="0" err="1"/>
              <a:t>Projets</a:t>
            </a:r>
            <a:r>
              <a:rPr lang="en-GB" dirty="0"/>
              <a:t> dans 6 Provinces</a:t>
            </a:r>
          </a:p>
        </p:txBody>
      </p:sp>
      <p:pic>
        <p:nvPicPr>
          <p:cNvPr id="11" name="Picture 8" descr=" Afficher l'image en taille réelle 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3904" y="1567895"/>
            <a:ext cx="296200" cy="2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 Afficher l'image en taille réelle 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0572" y="2945632"/>
            <a:ext cx="296200" cy="2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i.istockimg.com/file_thumbview_approve/8225516/6/stock-illustration-8225516-log-icon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0"/>
          <a:stretch/>
        </p:blipFill>
        <p:spPr bwMode="auto">
          <a:xfrm>
            <a:off x="1115616" y="3500289"/>
            <a:ext cx="319310" cy="3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408" y="4426168"/>
            <a:ext cx="624413" cy="6223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187" y="1567895"/>
            <a:ext cx="299888" cy="2988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492896"/>
            <a:ext cx="299888" cy="298895"/>
          </a:xfrm>
          <a:prstGeom prst="rect">
            <a:avLst/>
          </a:prstGeom>
        </p:spPr>
      </p:pic>
      <p:pic>
        <p:nvPicPr>
          <p:cNvPr id="21" name="Picture 10" descr="http://i.istockimg.com/file_thumbview_approve/8225516/6/stock-illustration-8225516-log-icon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0"/>
          <a:stretch/>
        </p:blipFill>
        <p:spPr bwMode="auto">
          <a:xfrm>
            <a:off x="3635896" y="3573016"/>
            <a:ext cx="319310" cy="3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 Afficher l'image en taille réelle 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3904" y="1916832"/>
            <a:ext cx="296200" cy="2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i.istockimg.com/file_thumbview_approve/8225516/6/stock-illustration-8225516-log-icon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0"/>
          <a:stretch/>
        </p:blipFill>
        <p:spPr bwMode="auto">
          <a:xfrm>
            <a:off x="467544" y="3933056"/>
            <a:ext cx="319310" cy="3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634161"/>
            <a:ext cx="299888" cy="2988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002573"/>
            <a:ext cx="299888" cy="2988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550" y="3241832"/>
            <a:ext cx="299888" cy="29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22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tes.uclouvain.be/enge/maps/UCL_RDC/UCL_RDC_General_ma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6219825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84056" y="247353"/>
            <a:ext cx="275994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 </a:t>
            </a:r>
            <a:r>
              <a:rPr lang="en-GB" dirty="0" err="1"/>
              <a:t>instituts</a:t>
            </a:r>
            <a:r>
              <a:rPr lang="en-GB" dirty="0"/>
              <a:t> de recherche/ </a:t>
            </a:r>
            <a:r>
              <a:rPr lang="en-GB" dirty="0" err="1"/>
              <a:t>universités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/>
              <a:t>Université</a:t>
            </a:r>
            <a:r>
              <a:rPr lang="en-GB" sz="1200" dirty="0"/>
              <a:t> de Kinshasa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Université de Kisangani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Centre de Recherche en Hydrobiologie d’</a:t>
            </a:r>
            <a:r>
              <a:rPr lang="fr-FR" sz="1200" dirty="0" err="1"/>
              <a:t>Uvira</a:t>
            </a:r>
            <a:r>
              <a:rPr lang="fr-FR" sz="1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Université Officielle de Bukavu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Université Officielle de Mbuji-Mayi</a:t>
            </a: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Institut Supérieur Pédagogique de Mbandaka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6 administrations/centres </a:t>
            </a:r>
            <a:r>
              <a:rPr lang="en-GB" dirty="0" err="1"/>
              <a:t>en</a:t>
            </a:r>
            <a:r>
              <a:rPr lang="en-GB" dirty="0"/>
              <a:t> charge de la conservation de la biodiversité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Coordination Provinciale de l’Environnement, Conservation de la 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Institut Congolais pour la Conservation de la Nature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/>
              <a:t>Ministère</a:t>
            </a:r>
            <a:r>
              <a:rPr lang="en-GB" sz="1200" dirty="0"/>
              <a:t> de l' </a:t>
            </a:r>
            <a:r>
              <a:rPr lang="en-GB" sz="1200" dirty="0" err="1"/>
              <a:t>Environnement</a:t>
            </a:r>
            <a:r>
              <a:rPr lang="fr-FR" sz="1200" dirty="0"/>
              <a:t> Direction de Développement Durable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Coordination urbaine de l’Environnement de la ville de Boma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SCRID-AGRI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Centre de Surveillance de la Biodiversité (CSB)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pic>
        <p:nvPicPr>
          <p:cNvPr id="11" name="Picture 8" descr=" Afficher l'image en taille réelle 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3904" y="1567895"/>
            <a:ext cx="296200" cy="2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 Afficher l'image en taille réelle 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0572" y="2945632"/>
            <a:ext cx="296200" cy="2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i.istockimg.com/file_thumbview_approve/8225516/6/stock-illustration-8225516-log-icon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0"/>
          <a:stretch/>
        </p:blipFill>
        <p:spPr bwMode="auto">
          <a:xfrm>
            <a:off x="1115616" y="3500289"/>
            <a:ext cx="319310" cy="3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187" y="1567895"/>
            <a:ext cx="299888" cy="2988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492896"/>
            <a:ext cx="299888" cy="298895"/>
          </a:xfrm>
          <a:prstGeom prst="rect">
            <a:avLst/>
          </a:prstGeom>
        </p:spPr>
      </p:pic>
      <p:pic>
        <p:nvPicPr>
          <p:cNvPr id="21" name="Picture 10" descr="http://i.istockimg.com/file_thumbview_approve/8225516/6/stock-illustration-8225516-log-icon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0"/>
          <a:stretch/>
        </p:blipFill>
        <p:spPr bwMode="auto">
          <a:xfrm>
            <a:off x="3635896" y="3573016"/>
            <a:ext cx="319310" cy="3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 Afficher l'image en taille réelle 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3904" y="1916832"/>
            <a:ext cx="296200" cy="2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i.istockimg.com/file_thumbview_approve/8225516/6/stock-illustration-8225516-log-icon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0"/>
          <a:stretch/>
        </p:blipFill>
        <p:spPr bwMode="auto">
          <a:xfrm>
            <a:off x="467544" y="3933056"/>
            <a:ext cx="319310" cy="3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634161"/>
            <a:ext cx="299888" cy="2988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002573"/>
            <a:ext cx="299888" cy="2988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550" y="3241832"/>
            <a:ext cx="299888" cy="29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25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2862"/>
            <a:ext cx="8229600" cy="954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Atelier, Kisangani, </a:t>
            </a:r>
            <a:r>
              <a:rPr lang="en-US" sz="2400" dirty="0" err="1"/>
              <a:t>Septembre</a:t>
            </a:r>
            <a:r>
              <a:rPr lang="en-US" sz="2400" dirty="0"/>
              <a:t> 2017  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/>
              <a:t>Policy Briefs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409AEC-9B3E-473D-8C06-3EBC862A58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62621">
            <a:off x="509557" y="1881521"/>
            <a:ext cx="3236135" cy="45674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5E3BA6-8697-4D54-8BAB-0EAC21855C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6451">
            <a:off x="5310906" y="2006422"/>
            <a:ext cx="3194315" cy="44976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74E58B-CEDC-42C9-BD39-F9C24A9170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861" y="1282270"/>
            <a:ext cx="3436027" cy="478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7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F189A-11DE-47B8-A0BF-B96D93E6FF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6175"/>
          </a:xfrm>
        </p:spPr>
        <p:txBody>
          <a:bodyPr>
            <a:normAutofit/>
          </a:bodyPr>
          <a:lstStyle/>
          <a:p>
            <a:r>
              <a:rPr lang="en-GB" sz="4700" b="1" dirty="0"/>
              <a:t>Appel 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9A3B3-2B2F-404C-923B-EF71B582174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88734" y="1612506"/>
            <a:ext cx="8229600" cy="2532063"/>
          </a:xfrm>
        </p:spPr>
        <p:txBody>
          <a:bodyPr>
            <a:normAutofit fontScale="85000" lnSpcReduction="2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Pays Anglophones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Focus sur les </a:t>
            </a:r>
            <a:r>
              <a:rPr lang="en-GB" sz="2800" dirty="0" err="1">
                <a:solidFill>
                  <a:schemeClr val="tx1"/>
                </a:solidFill>
              </a:rPr>
              <a:t>aires</a:t>
            </a:r>
            <a:r>
              <a:rPr lang="en-GB" sz="2800" dirty="0">
                <a:solidFill>
                  <a:schemeClr val="tx1"/>
                </a:solidFill>
              </a:rPr>
              <a:t> protégées </a:t>
            </a:r>
          </a:p>
          <a:p>
            <a:pPr marL="658368" lvl="3" indent="0">
              <a:buNone/>
            </a:pPr>
            <a:r>
              <a:rPr lang="en-GB" sz="2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partenaires</a:t>
            </a:r>
            <a:r>
              <a:rPr lang="en-GB" sz="2200" dirty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en-GB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université</a:t>
            </a:r>
            <a:r>
              <a:rPr lang="en-GB" sz="2200" dirty="0">
                <a:solidFill>
                  <a:schemeClr val="tx1"/>
                </a:solidFill>
                <a:sym typeface="Wingdings" panose="05000000000000000000" pitchFamily="2" charset="2"/>
              </a:rPr>
              <a:t>/centre de </a:t>
            </a:r>
            <a:r>
              <a:rPr lang="en-GB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recherche</a:t>
            </a:r>
            <a:r>
              <a:rPr lang="en-GB" sz="2200" dirty="0">
                <a:solidFill>
                  <a:schemeClr val="tx1"/>
                </a:solidFill>
                <a:sym typeface="Wingdings" panose="05000000000000000000" pitchFamily="2" charset="2"/>
              </a:rPr>
              <a:t>  + </a:t>
            </a:r>
            <a:r>
              <a:rPr lang="en-GB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gestionnaire</a:t>
            </a:r>
            <a:r>
              <a:rPr lang="en-GB" sz="2200" dirty="0">
                <a:solidFill>
                  <a:schemeClr val="tx1"/>
                </a:solidFill>
                <a:sym typeface="Wingdings" panose="05000000000000000000" pitchFamily="2" charset="2"/>
              </a:rPr>
              <a:t> des </a:t>
            </a:r>
            <a:r>
              <a:rPr lang="en-GB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aires</a:t>
            </a:r>
            <a:r>
              <a:rPr lang="en-GB" sz="2200" dirty="0">
                <a:solidFill>
                  <a:schemeClr val="tx1"/>
                </a:solidFill>
                <a:sym typeface="Wingdings" panose="05000000000000000000" pitchFamily="2" charset="2"/>
              </a:rPr>
              <a:t> protégées</a:t>
            </a:r>
            <a:endParaRPr lang="en-GB" sz="2200" dirty="0">
              <a:solidFill>
                <a:schemeClr val="tx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tx1"/>
                </a:solidFill>
              </a:rPr>
              <a:t>Mêmes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thématiques</a:t>
            </a:r>
            <a:r>
              <a:rPr lang="en-GB" sz="2800" dirty="0">
                <a:solidFill>
                  <a:schemeClr val="tx1"/>
                </a:solidFill>
              </a:rPr>
              <a:t>: </a:t>
            </a:r>
            <a:r>
              <a:rPr lang="en-GB" sz="2800" dirty="0" err="1">
                <a:solidFill>
                  <a:schemeClr val="tx1"/>
                </a:solidFill>
              </a:rPr>
              <a:t>charbon</a:t>
            </a:r>
            <a:r>
              <a:rPr lang="en-GB" sz="2800" dirty="0">
                <a:solidFill>
                  <a:schemeClr val="tx1"/>
                </a:solidFill>
              </a:rPr>
              <a:t> de bois, </a:t>
            </a:r>
            <a:r>
              <a:rPr lang="en-GB" sz="2800" dirty="0" err="1">
                <a:solidFill>
                  <a:schemeClr val="tx1"/>
                </a:solidFill>
              </a:rPr>
              <a:t>pêche</a:t>
            </a:r>
            <a:r>
              <a:rPr lang="en-GB" sz="2800" dirty="0">
                <a:solidFill>
                  <a:schemeClr val="tx1"/>
                </a:solidFill>
              </a:rPr>
              <a:t>, </a:t>
            </a:r>
            <a:r>
              <a:rPr lang="en-GB" sz="2800" dirty="0" err="1">
                <a:solidFill>
                  <a:schemeClr val="tx1"/>
                </a:solidFill>
              </a:rPr>
              <a:t>viande</a:t>
            </a:r>
            <a:r>
              <a:rPr lang="en-GB" sz="2800" dirty="0">
                <a:solidFill>
                  <a:schemeClr val="tx1"/>
                </a:solidFill>
              </a:rPr>
              <a:t> de </a:t>
            </a:r>
            <a:r>
              <a:rPr lang="en-GB" sz="2800" dirty="0" err="1">
                <a:solidFill>
                  <a:schemeClr val="tx1"/>
                </a:solidFill>
              </a:rPr>
              <a:t>brousse</a:t>
            </a:r>
            <a:endParaRPr lang="en-GB" sz="2800" dirty="0">
              <a:solidFill>
                <a:schemeClr val="tx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Pas encore </a:t>
            </a:r>
            <a:r>
              <a:rPr lang="en-GB" sz="2800" dirty="0" err="1">
                <a:solidFill>
                  <a:schemeClr val="tx1"/>
                </a:solidFill>
              </a:rPr>
              <a:t>eu</a:t>
            </a:r>
            <a:r>
              <a:rPr lang="en-GB" sz="2800" dirty="0">
                <a:solidFill>
                  <a:schemeClr val="tx1"/>
                </a:solidFill>
              </a:rPr>
              <a:t> de </a:t>
            </a:r>
            <a:r>
              <a:rPr lang="en-GB" sz="2800" dirty="0" err="1">
                <a:solidFill>
                  <a:schemeClr val="tx1"/>
                </a:solidFill>
              </a:rPr>
              <a:t>projets</a:t>
            </a:r>
            <a:r>
              <a:rPr lang="en-GB" sz="2800" dirty="0">
                <a:solidFill>
                  <a:schemeClr val="tx1"/>
                </a:solidFill>
              </a:rPr>
              <a:t> de </a:t>
            </a:r>
            <a:r>
              <a:rPr lang="en-GB" sz="2800" dirty="0" err="1">
                <a:solidFill>
                  <a:schemeClr val="tx1"/>
                </a:solidFill>
              </a:rPr>
              <a:t>suivi</a:t>
            </a:r>
            <a:endParaRPr lang="en-GB" sz="2800" dirty="0">
              <a:solidFill>
                <a:schemeClr val="tx1"/>
              </a:solidFill>
            </a:endParaRPr>
          </a:p>
          <a:p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B42BC8-E7E3-4E15-B366-B26A8AAB1C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024" y="4398264"/>
            <a:ext cx="2581510" cy="1936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279" y="4458679"/>
            <a:ext cx="2801999" cy="187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86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883722"/>
              </p:ext>
            </p:extLst>
          </p:nvPr>
        </p:nvGraphicFramePr>
        <p:xfrm>
          <a:off x="273632" y="584018"/>
          <a:ext cx="8541511" cy="504620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92912">
                  <a:extLst>
                    <a:ext uri="{9D8B030D-6E8A-4147-A177-3AD203B41FA5}">
                      <a16:colId xmlns:a16="http://schemas.microsoft.com/office/drawing/2014/main" val="3510645969"/>
                    </a:ext>
                  </a:extLst>
                </a:gridCol>
                <a:gridCol w="6548599">
                  <a:extLst>
                    <a:ext uri="{9D8B030D-6E8A-4147-A177-3AD203B41FA5}">
                      <a16:colId xmlns:a16="http://schemas.microsoft.com/office/drawing/2014/main" val="732535175"/>
                    </a:ext>
                  </a:extLst>
                </a:gridCol>
              </a:tblGrid>
              <a:tr h="117532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600" u="none" strike="noStrike">
                          <a:effectLst/>
                        </a:rPr>
                        <a:t>Partners </a:t>
                      </a:r>
                      <a:endParaRPr lang="en-GB" sz="16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94" marR="2594" marT="259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600" u="none" strike="noStrike" dirty="0">
                          <a:effectLst/>
                        </a:rPr>
                        <a:t>Title</a:t>
                      </a:r>
                      <a:endParaRPr lang="en-GB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94" marR="2594" marT="2594" marB="0" anchor="ctr"/>
                </a:tc>
                <a:extLst>
                  <a:ext uri="{0D108BD9-81ED-4DB2-BD59-A6C34878D82A}">
                    <a16:rowId xmlns:a16="http://schemas.microsoft.com/office/drawing/2014/main" val="3634520609"/>
                  </a:ext>
                </a:extLst>
              </a:tr>
              <a:tr h="330525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u="none" strike="noStrike" dirty="0">
                          <a:effectLst/>
                        </a:rPr>
                        <a:t>GHANA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94" marR="2594" marT="259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b="1" u="none" strike="noStrike" dirty="0">
                          <a:effectLst/>
                        </a:rPr>
                        <a:t>Human-wildlife interactions </a:t>
                      </a:r>
                      <a:r>
                        <a:rPr lang="en-GB" sz="1200" u="none" strike="noStrike" dirty="0">
                          <a:effectLst/>
                        </a:rPr>
                        <a:t>- Mitigating Revenge Killing of African Bush Elephants in Fringe Communities of Mole National Park, Ghana.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94" marR="2594" marT="2594" marB="0" anchor="ctr"/>
                </a:tc>
                <a:extLst>
                  <a:ext uri="{0D108BD9-81ED-4DB2-BD59-A6C34878D82A}">
                    <a16:rowId xmlns:a16="http://schemas.microsoft.com/office/drawing/2014/main" val="738052171"/>
                  </a:ext>
                </a:extLst>
              </a:tr>
              <a:tr h="580029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u="none" strike="noStrike" dirty="0">
                          <a:effectLst/>
                        </a:rPr>
                        <a:t>KENYA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94" marR="2594" marT="259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b="1" u="none" strike="noStrike" dirty="0">
                          <a:effectLst/>
                        </a:rPr>
                        <a:t>Human-wildlife interactions </a:t>
                      </a:r>
                      <a:r>
                        <a:rPr lang="en-GB" sz="1200" u="none" strike="noStrike" dirty="0">
                          <a:effectLst/>
                        </a:rPr>
                        <a:t>- Enhancing Biodiversity Conservation in Kenya’s Mt. Elgon Biosphere Reserve through reduced Human-Wildlife Conflicts 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94" marR="2594" marT="2594" marB="0" anchor="ctr"/>
                </a:tc>
                <a:extLst>
                  <a:ext uri="{0D108BD9-81ED-4DB2-BD59-A6C34878D82A}">
                    <a16:rowId xmlns:a16="http://schemas.microsoft.com/office/drawing/2014/main" val="1997379626"/>
                  </a:ext>
                </a:extLst>
              </a:tr>
              <a:tr h="494553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u="none" strike="noStrike" dirty="0">
                          <a:effectLst/>
                        </a:rPr>
                        <a:t>RWANDA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94" marR="2594" marT="259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b="1" u="none" strike="noStrike" dirty="0">
                          <a:effectLst/>
                        </a:rPr>
                        <a:t>Charcoal</a:t>
                      </a:r>
                      <a:r>
                        <a:rPr lang="en-GB" sz="1200" u="none" strike="noStrike" dirty="0">
                          <a:effectLst/>
                        </a:rPr>
                        <a:t> - Empowering communities for participatory monitoring of the impact of improved cooking stoves’ adoption on the conservation of </a:t>
                      </a:r>
                      <a:r>
                        <a:rPr lang="en-GB" sz="1200" u="none" strike="noStrike" dirty="0" err="1">
                          <a:effectLst/>
                        </a:rPr>
                        <a:t>Nyungwe</a:t>
                      </a:r>
                      <a:r>
                        <a:rPr lang="en-GB" sz="1200" u="none" strike="noStrike" dirty="0">
                          <a:effectLst/>
                        </a:rPr>
                        <a:t> National Park’s biodiversity.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94" marR="2594" marT="2594" marB="0" anchor="ctr"/>
                </a:tc>
                <a:extLst>
                  <a:ext uri="{0D108BD9-81ED-4DB2-BD59-A6C34878D82A}">
                    <a16:rowId xmlns:a16="http://schemas.microsoft.com/office/drawing/2014/main" val="2851826638"/>
                  </a:ext>
                </a:extLst>
              </a:tr>
              <a:tr h="578231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u="none" strike="noStrike" dirty="0">
                          <a:effectLst/>
                        </a:rPr>
                        <a:t>RWANDA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94" marR="2594" marT="259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b="1" u="none" strike="noStrike" dirty="0">
                          <a:effectLst/>
                        </a:rPr>
                        <a:t>Human-wildlife interactions and firewood </a:t>
                      </a:r>
                      <a:r>
                        <a:rPr lang="en-GB" sz="1200" u="none" strike="noStrike" dirty="0">
                          <a:effectLst/>
                        </a:rPr>
                        <a:t>- Promoting links between the worlds of science and policy in order to develop biodiversity indicators in the buffer zones of protected areas in Rwanda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94" marR="2594" marT="2594" marB="0" anchor="ctr"/>
                </a:tc>
                <a:extLst>
                  <a:ext uri="{0D108BD9-81ED-4DB2-BD59-A6C34878D82A}">
                    <a16:rowId xmlns:a16="http://schemas.microsoft.com/office/drawing/2014/main" val="2119669674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u="none" strike="noStrike" dirty="0">
                          <a:effectLst/>
                        </a:rPr>
                        <a:t>PALESTINIAN TERRITORY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94" marR="2594" marT="259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u="none" strike="noStrike" dirty="0">
                          <a:effectLst/>
                        </a:rPr>
                        <a:t>Socio-economic sustainable development and environmental conservation at the northern transition zone to </a:t>
                      </a:r>
                      <a:r>
                        <a:rPr lang="en-GB" sz="1200" u="none" strike="noStrike" dirty="0" err="1">
                          <a:effectLst/>
                        </a:rPr>
                        <a:t>Wadi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</a:rPr>
                        <a:t>Qana</a:t>
                      </a:r>
                      <a:r>
                        <a:rPr lang="en-GB" sz="1200" u="none" strike="noStrike" dirty="0">
                          <a:effectLst/>
                        </a:rPr>
                        <a:t> Protected Area, Palestine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94" marR="2594" marT="2594" marB="0" anchor="ctr"/>
                </a:tc>
                <a:extLst>
                  <a:ext uri="{0D108BD9-81ED-4DB2-BD59-A6C34878D82A}">
                    <a16:rowId xmlns:a16="http://schemas.microsoft.com/office/drawing/2014/main" val="2241024922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u="none" strike="noStrike" dirty="0">
                          <a:effectLst/>
                        </a:rPr>
                        <a:t>TANZANIA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94" marR="2594" marT="259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b="1" u="none" strike="noStrike" dirty="0">
                          <a:effectLst/>
                        </a:rPr>
                        <a:t>Human-wildlife interactions </a:t>
                      </a:r>
                      <a:r>
                        <a:rPr lang="en-GB" sz="1200" u="none" strike="noStrike" dirty="0">
                          <a:effectLst/>
                        </a:rPr>
                        <a:t>- Development of Biodiversity Indicators for </a:t>
                      </a:r>
                      <a:r>
                        <a:rPr lang="en-GB" sz="1200" u="none" strike="noStrike" dirty="0" err="1">
                          <a:effectLst/>
                        </a:rPr>
                        <a:t>Jozani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</a:rPr>
                        <a:t>Chwaka</a:t>
                      </a:r>
                      <a:r>
                        <a:rPr lang="en-GB" sz="1200" u="none" strike="noStrike" dirty="0">
                          <a:effectLst/>
                        </a:rPr>
                        <a:t> Bay Biosphere Reserve, Zanzibar Tanzania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94" marR="2594" marT="2594" marB="0" anchor="ctr"/>
                </a:tc>
                <a:extLst>
                  <a:ext uri="{0D108BD9-81ED-4DB2-BD59-A6C34878D82A}">
                    <a16:rowId xmlns:a16="http://schemas.microsoft.com/office/drawing/2014/main" val="3295654109"/>
                  </a:ext>
                </a:extLst>
              </a:tr>
              <a:tr h="484440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u="none" strike="noStrike" dirty="0">
                          <a:effectLst/>
                        </a:rPr>
                        <a:t>TANZANIA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94" marR="2594" marT="259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b="1" u="none" strike="noStrike" dirty="0">
                          <a:effectLst/>
                        </a:rPr>
                        <a:t>Fisheries</a:t>
                      </a:r>
                      <a:r>
                        <a:rPr lang="en-GB" sz="1200" u="none" strike="noStrike" dirty="0">
                          <a:effectLst/>
                        </a:rPr>
                        <a:t> - Linking Conservation Policies/Practices and Regulations to Biodiversity Data: A Case of Fisheries in Lake </a:t>
                      </a:r>
                      <a:r>
                        <a:rPr lang="en-GB" sz="1200" u="none" strike="noStrike" dirty="0" err="1">
                          <a:effectLst/>
                        </a:rPr>
                        <a:t>Manyara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94" marR="2594" marT="2594" marB="0" anchor="ctr"/>
                </a:tc>
                <a:extLst>
                  <a:ext uri="{0D108BD9-81ED-4DB2-BD59-A6C34878D82A}">
                    <a16:rowId xmlns:a16="http://schemas.microsoft.com/office/drawing/2014/main" val="2885867495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u="none" strike="noStrike" dirty="0">
                          <a:effectLst/>
                        </a:rPr>
                        <a:t>UGANDA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94" marR="2594" marT="259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u="none" strike="noStrike">
                          <a:effectLst/>
                        </a:rPr>
                        <a:t>Biodiversity indicators to support policy formulation and monitoring species diversity around Mount Elgon biosphere reserve in Uganda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94" marR="2594" marT="2594" marB="0" anchor="ctr"/>
                </a:tc>
                <a:extLst>
                  <a:ext uri="{0D108BD9-81ED-4DB2-BD59-A6C34878D82A}">
                    <a16:rowId xmlns:a16="http://schemas.microsoft.com/office/drawing/2014/main" val="1083878311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u="none" strike="noStrike" dirty="0">
                          <a:effectLst/>
                        </a:rPr>
                        <a:t>UGANDA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94" marR="2594" marT="259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b="1" u="none" strike="noStrike" dirty="0">
                          <a:effectLst/>
                        </a:rPr>
                        <a:t>Fisheries</a:t>
                      </a:r>
                      <a:r>
                        <a:rPr lang="en-GB" sz="1200" u="none" strike="noStrike" dirty="0">
                          <a:effectLst/>
                        </a:rPr>
                        <a:t> - Development of freshwater biodiversity monitoring indicators in the buffer zones of Mt. Elgon National Park Uganda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94" marR="2594" marT="2594" marB="0" anchor="ctr"/>
                </a:tc>
                <a:extLst>
                  <a:ext uri="{0D108BD9-81ED-4DB2-BD59-A6C34878D82A}">
                    <a16:rowId xmlns:a16="http://schemas.microsoft.com/office/drawing/2014/main" val="2562811975"/>
                  </a:ext>
                </a:extLst>
              </a:tr>
              <a:tr h="544613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u="none" strike="noStrike" dirty="0">
                          <a:effectLst/>
                        </a:rPr>
                        <a:t>UGANDA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94" marR="2594" marT="259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b="1" u="none" strike="noStrike" dirty="0">
                          <a:effectLst/>
                        </a:rPr>
                        <a:t>Fisheries</a:t>
                      </a:r>
                      <a:r>
                        <a:rPr lang="en-GB" sz="1200" u="none" strike="noStrike" dirty="0">
                          <a:effectLst/>
                        </a:rPr>
                        <a:t> - Biosphere Reserves as Sentinels of Biodiversity Conservation: Developing Indicators for Monitoring Resilience of Exploited Fisheries Resources in Queen Elizabeth Biosphere Reserve, Uganda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94" marR="2594" marT="2594" marB="0" anchor="ctr"/>
                </a:tc>
                <a:extLst>
                  <a:ext uri="{0D108BD9-81ED-4DB2-BD59-A6C34878D82A}">
                    <a16:rowId xmlns:a16="http://schemas.microsoft.com/office/drawing/2014/main" val="3175660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73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3EC9-DE72-459F-9BBB-42A35C06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Nécessité d'une surveillance de la biodiversité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29E24-99C0-447E-8CD2-363BA2373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Nous sommes confrontés à une </a:t>
            </a:r>
            <a:r>
              <a:rPr lang="fr-FR" dirty="0">
                <a:solidFill>
                  <a:srgbClr val="00B050"/>
                </a:solidFill>
              </a:rPr>
              <a:t>crise mondiale </a:t>
            </a:r>
            <a:r>
              <a:rPr lang="fr-FR" dirty="0"/>
              <a:t>de la biodiversité ! </a:t>
            </a:r>
          </a:p>
          <a:p>
            <a:r>
              <a:rPr lang="fr-FR" dirty="0"/>
              <a:t>Nous devons: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Connaître pour mieux protéger (information!)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comprendre son évolution et proposer des solutions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élaborer des programmes de surveillance pour comprendre ses tendances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dirty="0"/>
              <a:t>Les </a:t>
            </a:r>
            <a:r>
              <a:rPr lang="fr-FR" dirty="0">
                <a:solidFill>
                  <a:srgbClr val="00B050"/>
                </a:solidFill>
              </a:rPr>
              <a:t>indicateurs</a:t>
            </a:r>
            <a:r>
              <a:rPr lang="fr-FR" dirty="0"/>
              <a:t>, y compris des données de référence temporelles, sont essentiels pour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mesurer l'évolution de la biodiversité au fil du temps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évaluer les progrès réalisés en matière de conservation et d'utilisation durable établir des priorités en matière de conservation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contribuer à l'élaboration des rapports nationaux sur les accords internationaux tels que la CDB et les SDG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252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938" y="1"/>
            <a:ext cx="6344166" cy="2587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24" y="2711557"/>
            <a:ext cx="4072282" cy="4142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004" y="2711557"/>
            <a:ext cx="4376840" cy="414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9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304" y="0"/>
            <a:ext cx="6553505" cy="687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3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01633"/>
            <a:ext cx="84673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prstClr val="black"/>
                </a:solidFill>
              </a:rPr>
              <a:t>Projets</a:t>
            </a:r>
            <a:r>
              <a:rPr lang="en-GB" sz="3200" b="1" dirty="0">
                <a:solidFill>
                  <a:prstClr val="black"/>
                </a:solidFill>
              </a:rPr>
              <a:t> de </a:t>
            </a:r>
            <a:r>
              <a:rPr lang="en-GB" sz="3200" b="1" dirty="0" err="1">
                <a:solidFill>
                  <a:prstClr val="black"/>
                </a:solidFill>
              </a:rPr>
              <a:t>suivi</a:t>
            </a:r>
            <a:r>
              <a:rPr lang="en-GB" sz="3200" b="1" dirty="0">
                <a:solidFill>
                  <a:prstClr val="black"/>
                </a:solidFill>
              </a:rPr>
              <a:t>: </a:t>
            </a:r>
            <a:r>
              <a:rPr lang="en-GB" sz="3200" b="1" dirty="0" err="1">
                <a:solidFill>
                  <a:prstClr val="black"/>
                </a:solidFill>
              </a:rPr>
              <a:t>sensibilisation</a:t>
            </a:r>
            <a:endParaRPr lang="en-GB" sz="3200" b="1" dirty="0">
              <a:solidFill>
                <a:prstClr val="black"/>
              </a:solidFill>
            </a:endParaRPr>
          </a:p>
          <a:p>
            <a:endParaRPr lang="en-GB" sz="2400" dirty="0"/>
          </a:p>
          <a:p>
            <a:r>
              <a:rPr lang="en-GB" sz="2400" dirty="0"/>
              <a:t>Appel à </a:t>
            </a:r>
            <a:r>
              <a:rPr lang="en-GB" sz="2400" dirty="0" err="1"/>
              <a:t>projets</a:t>
            </a:r>
            <a:r>
              <a:rPr lang="en-GB" sz="2400" dirty="0"/>
              <a:t> pour la </a:t>
            </a:r>
            <a:r>
              <a:rPr lang="en-GB" sz="2400" dirty="0" err="1"/>
              <a:t>sensibilisation</a:t>
            </a:r>
            <a:r>
              <a:rPr lang="en-GB" sz="2400" dirty="0"/>
              <a:t> du public sur les </a:t>
            </a:r>
            <a:r>
              <a:rPr lang="en-GB" sz="2400" dirty="0" err="1"/>
              <a:t>résultats</a:t>
            </a:r>
            <a:r>
              <a:rPr lang="en-GB" sz="2400" dirty="0"/>
              <a:t> des </a:t>
            </a:r>
            <a:r>
              <a:rPr lang="en-GB" sz="2400" dirty="0" err="1"/>
              <a:t>recherches</a:t>
            </a:r>
            <a:r>
              <a:rPr lang="en-GB" sz="2400" dirty="0"/>
              <a:t> MRV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0708" y="2559760"/>
            <a:ext cx="87050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Besoin</a:t>
            </a:r>
            <a:r>
              <a:rPr lang="en-GB" sz="2400" dirty="0"/>
              <a:t> </a:t>
            </a:r>
            <a:r>
              <a:rPr lang="en-GB" sz="2400" dirty="0" err="1"/>
              <a:t>exprimé</a:t>
            </a:r>
            <a:r>
              <a:rPr lang="en-GB" sz="2400" dirty="0"/>
              <a:t> </a:t>
            </a:r>
            <a:r>
              <a:rPr lang="en-GB" sz="2400" dirty="0" err="1"/>
              <a:t>lors</a:t>
            </a:r>
            <a:r>
              <a:rPr lang="en-GB" sz="2400" dirty="0"/>
              <a:t> des ateliers de </a:t>
            </a:r>
            <a:r>
              <a:rPr lang="en-GB" sz="2400" dirty="0" err="1"/>
              <a:t>clôture</a:t>
            </a:r>
            <a:r>
              <a:rPr lang="en-GB" sz="2400" dirty="0"/>
              <a:t>: </a:t>
            </a:r>
            <a:r>
              <a:rPr lang="fr-FR" sz="2400" dirty="0"/>
              <a:t>organiser la sensibilisation sur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les résultats de la recherche MRV, et/ou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les bonnes pratiques et lois liées à la thématique </a:t>
            </a:r>
          </a:p>
          <a:p>
            <a:r>
              <a:rPr lang="fr-FR" sz="2400" dirty="0"/>
              <a:t>auprès 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la population locale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des autorités de la zone de recherche</a:t>
            </a:r>
          </a:p>
        </p:txBody>
      </p:sp>
    </p:spTree>
    <p:extLst>
      <p:ext uri="{BB962C8B-B14F-4D97-AF65-F5344CB8AC3E}">
        <p14:creationId xmlns:p14="http://schemas.microsoft.com/office/powerpoint/2010/main" val="230318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01633"/>
            <a:ext cx="8467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prstClr val="black"/>
                </a:solidFill>
              </a:rPr>
              <a:t>Projets</a:t>
            </a:r>
            <a:r>
              <a:rPr lang="en-GB" sz="3200" b="1" dirty="0">
                <a:solidFill>
                  <a:prstClr val="black"/>
                </a:solidFill>
              </a:rPr>
              <a:t> de </a:t>
            </a:r>
            <a:r>
              <a:rPr lang="en-GB" sz="3200" b="1" dirty="0" err="1">
                <a:solidFill>
                  <a:prstClr val="black"/>
                </a:solidFill>
              </a:rPr>
              <a:t>suivi</a:t>
            </a:r>
            <a:r>
              <a:rPr lang="en-GB" sz="3200" b="1" dirty="0">
                <a:solidFill>
                  <a:prstClr val="black"/>
                </a:solidFill>
              </a:rPr>
              <a:t>: </a:t>
            </a:r>
            <a:r>
              <a:rPr lang="en-GB" sz="3200" b="1" dirty="0" err="1">
                <a:solidFill>
                  <a:prstClr val="black"/>
                </a:solidFill>
              </a:rPr>
              <a:t>sensibilisation</a:t>
            </a:r>
            <a:endParaRPr lang="en-GB" sz="3200" b="1" dirty="0">
              <a:solidFill>
                <a:prstClr val="black"/>
              </a:solidFill>
            </a:endParaRPr>
          </a:p>
          <a:p>
            <a:r>
              <a:rPr lang="en-GB" sz="2400" dirty="0"/>
              <a:t>Appel à </a:t>
            </a:r>
            <a:r>
              <a:rPr lang="en-GB" sz="2400" dirty="0" err="1"/>
              <a:t>projets</a:t>
            </a:r>
            <a:r>
              <a:rPr lang="en-GB" sz="2400" dirty="0"/>
              <a:t> pour la </a:t>
            </a:r>
            <a:r>
              <a:rPr lang="en-GB" sz="2400" dirty="0" err="1"/>
              <a:t>sensibilisation</a:t>
            </a:r>
            <a:r>
              <a:rPr lang="en-GB" sz="2400" dirty="0"/>
              <a:t> du public sur les </a:t>
            </a:r>
            <a:r>
              <a:rPr lang="en-GB" sz="2400" dirty="0" err="1"/>
              <a:t>résultats</a:t>
            </a:r>
            <a:r>
              <a:rPr lang="en-GB" sz="2400" dirty="0"/>
              <a:t> des </a:t>
            </a:r>
            <a:r>
              <a:rPr lang="en-GB" sz="2400" dirty="0" err="1"/>
              <a:t>recherches</a:t>
            </a:r>
            <a:r>
              <a:rPr lang="en-GB" sz="2400" dirty="0"/>
              <a:t> MRV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648" y="2011120"/>
            <a:ext cx="87050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Exemples: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Fabriquer et imprimer de </a:t>
            </a:r>
            <a:r>
              <a:rPr lang="fr-FR" sz="2000" b="1" dirty="0"/>
              <a:t>posters</a:t>
            </a:r>
            <a:r>
              <a:rPr lang="fr-FR" sz="2000" dirty="0"/>
              <a:t> et autre matériel de sensibilisation 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Organiser une </a:t>
            </a:r>
            <a:r>
              <a:rPr lang="fr-FR" sz="2000" b="1" dirty="0"/>
              <a:t>rencontre avec la population locale </a:t>
            </a:r>
            <a:r>
              <a:rPr lang="fr-FR" sz="2000" dirty="0"/>
              <a:t>afin de leur expliquer vos recherches et/ou favoriser  une meilleure compréhension des enjeux et des bonnes pratiques pour la sauvegarde de leur environnement et sa biodiversité ; ainsi que pour les informer sur les textes de lois y relatifs.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Organiser une </a:t>
            </a:r>
            <a:r>
              <a:rPr lang="fr-FR" sz="2000" b="1" dirty="0"/>
              <a:t>session d’information avec les décideurs politiques </a:t>
            </a:r>
            <a:r>
              <a:rPr lang="fr-FR" sz="2000" dirty="0"/>
              <a:t>et autres parties prenantes de la zone de votre recherche 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Participer à une </a:t>
            </a:r>
            <a:r>
              <a:rPr lang="fr-FR" sz="2000" b="1" dirty="0"/>
              <a:t>émission de radio ou de télévision </a:t>
            </a:r>
            <a:r>
              <a:rPr lang="fr-FR" sz="2000" dirty="0"/>
              <a:t>pour expliquer vos recherches. </a:t>
            </a:r>
          </a:p>
        </p:txBody>
      </p:sp>
    </p:spTree>
    <p:extLst>
      <p:ext uri="{BB962C8B-B14F-4D97-AF65-F5344CB8AC3E}">
        <p14:creationId xmlns:p14="http://schemas.microsoft.com/office/powerpoint/2010/main" val="3576628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360" y="476640"/>
            <a:ext cx="1235880" cy="31932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877"/>
          <a:stretch/>
        </p:blipFill>
        <p:spPr>
          <a:xfrm>
            <a:off x="3563888" y="780501"/>
            <a:ext cx="4610848" cy="3502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98707" y="4990320"/>
            <a:ext cx="1141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Merci!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FC2CBF-8B56-408F-8653-B5B2A101AE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471" y="2603382"/>
            <a:ext cx="4577224" cy="34329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13843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3EC9-DE72-459F-9BBB-42A35C06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Et en Afrique?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29E24-99C0-447E-8CD2-363BA2373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473585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Le défi de la perte de biodiversité est particulièrement aigu en Afrique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Nombreux </a:t>
            </a:r>
            <a:r>
              <a:rPr lang="fr-FR" dirty="0">
                <a:solidFill>
                  <a:srgbClr val="00B050"/>
                </a:solidFill>
              </a:rPr>
              <a:t>hotspots</a:t>
            </a:r>
            <a:r>
              <a:rPr lang="fr-FR" dirty="0"/>
              <a:t> de biodiversité et ressources naturelles riches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forte </a:t>
            </a:r>
            <a:r>
              <a:rPr lang="fr-FR" dirty="0">
                <a:solidFill>
                  <a:srgbClr val="00B050"/>
                </a:solidFill>
              </a:rPr>
              <a:t>dépendance</a:t>
            </a:r>
            <a:r>
              <a:rPr lang="fr-FR" dirty="0"/>
              <a:t> directe aux services écosystémiques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on s'attend à ce que la biodiversité diminue de plus en plus, en partie en raison de </a:t>
            </a:r>
            <a:r>
              <a:rPr lang="fr-FR" dirty="0">
                <a:solidFill>
                  <a:srgbClr val="00B050"/>
                </a:solidFill>
              </a:rPr>
              <a:t>l'accroissement rapide </a:t>
            </a:r>
            <a:r>
              <a:rPr lang="fr-FR" dirty="0"/>
              <a:t>de la population (qui devrait doubler d'ici 2050)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Il existe d'énormes lacunes en matière de surveillance de la biodiversité en Afrique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la </a:t>
            </a:r>
            <a:r>
              <a:rPr lang="fr-FR" dirty="0">
                <a:solidFill>
                  <a:srgbClr val="00B050"/>
                </a:solidFill>
              </a:rPr>
              <a:t>disponibilité</a:t>
            </a:r>
            <a:r>
              <a:rPr lang="fr-FR" dirty="0"/>
              <a:t> des données (la richesse des données sur la biodiversité est biaisée vers les pôles)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B050"/>
                </a:solidFill>
              </a:rPr>
              <a:t>qualité</a:t>
            </a:r>
            <a:r>
              <a:rPr lang="fr-FR" dirty="0"/>
              <a:t> des données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B050"/>
                </a:solidFill>
              </a:rPr>
              <a:t>accessibilité</a:t>
            </a:r>
            <a:r>
              <a:rPr lang="fr-FR" dirty="0"/>
              <a:t> des données (manque de collaboration et de publication)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obstacles </a:t>
            </a:r>
            <a:r>
              <a:rPr lang="fr-FR" dirty="0">
                <a:solidFill>
                  <a:srgbClr val="00B050"/>
                </a:solidFill>
              </a:rPr>
              <a:t>techniques</a:t>
            </a:r>
            <a:r>
              <a:rPr lang="fr-FR" dirty="0"/>
              <a:t> (p. ex. disponibilité de logiciels ou d'Internet)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le manque de collaboration et de communication à </a:t>
            </a:r>
            <a:r>
              <a:rPr lang="fr-FR" dirty="0">
                <a:solidFill>
                  <a:srgbClr val="00B050"/>
                </a:solidFill>
              </a:rPr>
              <a:t>l'interface science-politique</a:t>
            </a:r>
          </a:p>
        </p:txBody>
      </p:sp>
    </p:spTree>
    <p:extLst>
      <p:ext uri="{BB962C8B-B14F-4D97-AF65-F5344CB8AC3E}">
        <p14:creationId xmlns:p14="http://schemas.microsoft.com/office/powerpoint/2010/main" val="426309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48CA4-46E9-4B5D-95AE-ED6DB4C05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 concept MRV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3C00E-46AF-4803-865E-5C83200A5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Le concept </a:t>
            </a:r>
            <a:r>
              <a:rPr lang="en-GB" dirty="0" err="1"/>
              <a:t>vient</a:t>
            </a:r>
            <a:r>
              <a:rPr lang="en-GB" dirty="0"/>
              <a:t> du </a:t>
            </a:r>
            <a:r>
              <a:rPr lang="en-GB" dirty="0" err="1"/>
              <a:t>secteur</a:t>
            </a:r>
            <a:r>
              <a:rPr lang="en-GB" dirty="0"/>
              <a:t> du </a:t>
            </a:r>
            <a:r>
              <a:rPr lang="en-GB" dirty="0" err="1"/>
              <a:t>climat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CBD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indicateurs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biologiques</a:t>
            </a:r>
            <a:r>
              <a:rPr lang="en-GB" dirty="0">
                <a:sym typeface="Wingdings" panose="05000000000000000000" pitchFamily="2" charset="2"/>
              </a:rPr>
              <a:t> pour </a:t>
            </a:r>
            <a:r>
              <a:rPr lang="en-GB" dirty="0" err="1">
                <a:sym typeface="Wingdings" panose="05000000000000000000" pitchFamily="2" charset="2"/>
              </a:rPr>
              <a:t>suivre</a:t>
            </a:r>
            <a:r>
              <a:rPr lang="en-GB" dirty="0">
                <a:sym typeface="Wingdings" panose="05000000000000000000" pitchFamily="2" charset="2"/>
              </a:rPr>
              <a:t> les </a:t>
            </a:r>
            <a:r>
              <a:rPr lang="en-GB" dirty="0" err="1">
                <a:sym typeface="Wingdings" panose="05000000000000000000" pitchFamily="2" charset="2"/>
              </a:rPr>
              <a:t>objectifs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généraux</a:t>
            </a:r>
            <a:endParaRPr lang="en-GB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Fort </a:t>
            </a:r>
            <a:r>
              <a:rPr lang="en-GB" dirty="0" err="1"/>
              <a:t>lié</a:t>
            </a:r>
            <a:r>
              <a:rPr lang="en-GB" dirty="0"/>
              <a:t> au concept </a:t>
            </a:r>
            <a:r>
              <a:rPr lang="en-GB" dirty="0" err="1"/>
              <a:t>d’indicateurs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>
                <a:sym typeface="Wingdings" panose="05000000000000000000" pitchFamily="2" charset="2"/>
              </a:rPr>
              <a:t>Processus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d’apprentissage</a:t>
            </a:r>
            <a:r>
              <a:rPr lang="en-GB" dirty="0">
                <a:sym typeface="Wingdings" panose="05000000000000000000" pitchFamily="2" charset="2"/>
              </a:rPr>
              <a:t>, encore </a:t>
            </a:r>
            <a:r>
              <a:rPr lang="en-GB" dirty="0" err="1">
                <a:sym typeface="Wingdings" panose="05000000000000000000" pitchFamily="2" charset="2"/>
              </a:rPr>
              <a:t>peu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connu</a:t>
            </a:r>
            <a:endParaRPr lang="en-GB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Echelle </a:t>
            </a:r>
            <a:r>
              <a:rPr lang="en-GB" dirty="0" err="1"/>
              <a:t>nationale</a:t>
            </a:r>
            <a:r>
              <a:rPr lang="en-GB" dirty="0"/>
              <a:t> pas </a:t>
            </a:r>
            <a:r>
              <a:rPr lang="en-GB" dirty="0" err="1"/>
              <a:t>toujours</a:t>
            </a:r>
            <a:r>
              <a:rPr lang="en-GB" dirty="0"/>
              <a:t> possible, </a:t>
            </a:r>
            <a:r>
              <a:rPr lang="en-GB" dirty="0" err="1"/>
              <a:t>échelle</a:t>
            </a:r>
            <a:r>
              <a:rPr lang="en-GB" dirty="0"/>
              <a:t> locale </a:t>
            </a:r>
            <a:r>
              <a:rPr lang="en-GB" dirty="0" err="1"/>
              <a:t>importante</a:t>
            </a:r>
            <a:r>
              <a:rPr lang="en-GB" dirty="0"/>
              <a:t> </a:t>
            </a:r>
            <a:r>
              <a:rPr lang="en-GB" dirty="0" err="1"/>
              <a:t>aussi</a:t>
            </a:r>
            <a:r>
              <a:rPr lang="en-GB" dirty="0"/>
              <a:t>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6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DDC8E-459D-4161-93AC-F4525C9A87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2536" y="231207"/>
            <a:ext cx="7543800" cy="867592"/>
          </a:xfrm>
        </p:spPr>
        <p:txBody>
          <a:bodyPr>
            <a:normAutofit/>
          </a:bodyPr>
          <a:lstStyle/>
          <a:p>
            <a:r>
              <a:rPr lang="en-GB" dirty="0"/>
              <a:t>Concept MRV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A4FF9AD-CC62-4D6C-B76A-786E6B2443D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67801453"/>
              </p:ext>
            </p:extLst>
          </p:nvPr>
        </p:nvGraphicFramePr>
        <p:xfrm>
          <a:off x="3474246" y="1268993"/>
          <a:ext cx="5590467" cy="4605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16">
                  <a:extLst>
                    <a:ext uri="{9D8B030D-6E8A-4147-A177-3AD203B41FA5}">
                      <a16:colId xmlns:a16="http://schemas.microsoft.com/office/drawing/2014/main" val="2505843840"/>
                    </a:ext>
                  </a:extLst>
                </a:gridCol>
                <a:gridCol w="1789938">
                  <a:extLst>
                    <a:ext uri="{9D8B030D-6E8A-4147-A177-3AD203B41FA5}">
                      <a16:colId xmlns:a16="http://schemas.microsoft.com/office/drawing/2014/main" val="889687969"/>
                    </a:ext>
                  </a:extLst>
                </a:gridCol>
                <a:gridCol w="1553753">
                  <a:extLst>
                    <a:ext uri="{9D8B030D-6E8A-4147-A177-3AD203B41FA5}">
                      <a16:colId xmlns:a16="http://schemas.microsoft.com/office/drawing/2014/main" val="3606865446"/>
                    </a:ext>
                  </a:extLst>
                </a:gridCol>
                <a:gridCol w="1910560">
                  <a:extLst>
                    <a:ext uri="{9D8B030D-6E8A-4147-A177-3AD203B41FA5}">
                      <a16:colId xmlns:a16="http://schemas.microsoft.com/office/drawing/2014/main" val="834934831"/>
                    </a:ext>
                  </a:extLst>
                </a:gridCol>
              </a:tblGrid>
              <a:tr h="11991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390" marR="5039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MRV dans le concept du </a:t>
                      </a:r>
                      <a:r>
                        <a:rPr lang="en-GB" sz="1100" dirty="0" err="1">
                          <a:effectLst/>
                        </a:rPr>
                        <a:t>climat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390" marR="5039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Etape</a:t>
                      </a:r>
                      <a:r>
                        <a:rPr lang="en-GB" sz="1100" dirty="0">
                          <a:effectLst/>
                        </a:rPr>
                        <a:t> du BIP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390" marR="50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MRV et </a:t>
                      </a:r>
                      <a:r>
                        <a:rPr lang="en-GB" sz="1100" dirty="0" err="1">
                          <a:effectLst/>
                        </a:rPr>
                        <a:t>l’approche</a:t>
                      </a:r>
                      <a:r>
                        <a:rPr lang="en-GB" sz="1100" dirty="0">
                          <a:effectLst/>
                        </a:rPr>
                        <a:t> de </a:t>
                      </a:r>
                      <a:r>
                        <a:rPr lang="en-GB" sz="1100" dirty="0" err="1">
                          <a:effectLst/>
                        </a:rPr>
                        <a:t>renforcement</a:t>
                      </a:r>
                      <a:r>
                        <a:rPr lang="en-GB" sz="1100" dirty="0">
                          <a:effectLst/>
                        </a:rPr>
                        <a:t> de </a:t>
                      </a:r>
                      <a:r>
                        <a:rPr lang="en-GB" sz="1100" dirty="0" err="1">
                          <a:effectLst/>
                        </a:rPr>
                        <a:t>capacités</a:t>
                      </a:r>
                      <a:r>
                        <a:rPr lang="en-GB" sz="1100" dirty="0">
                          <a:effectLst/>
                        </a:rPr>
                        <a:t> pour la biodiversité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390" marR="50390" marT="0" marB="0"/>
                </a:tc>
                <a:extLst>
                  <a:ext uri="{0D108BD9-81ED-4DB2-BD59-A6C34878D82A}">
                    <a16:rowId xmlns:a16="http://schemas.microsoft.com/office/drawing/2014/main" val="217522621"/>
                  </a:ext>
                </a:extLst>
              </a:tr>
              <a:tr h="3382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Description</a:t>
                      </a:r>
                      <a:endParaRPr lang="en-GB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390" marR="50390" marT="0" marB="0"/>
                </a:tc>
                <a:extLst>
                  <a:ext uri="{0D108BD9-81ED-4DB2-BD59-A6C34878D82A}">
                    <a16:rowId xmlns:a16="http://schemas.microsoft.com/office/drawing/2014/main" val="3559276661"/>
                  </a:ext>
                </a:extLst>
              </a:tr>
              <a:tr h="1094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</a:t>
                      </a:r>
                    </a:p>
                  </a:txBody>
                  <a:tcPr marL="50390" marR="50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"Mesurer ou surveiller (M) les données et les informations sur les émissions, les mesures d'atténuation et le soutien liés au changement climatique. “</a:t>
                      </a:r>
                      <a:endParaRPr lang="en-GB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390" marR="50390" marT="0" marB="0"/>
                </a:tc>
                <a:tc>
                  <a:txBody>
                    <a:bodyPr/>
                    <a:lstStyle/>
                    <a:p>
                      <a:pPr marL="90488" lvl="0" indent="-904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92710" algn="l"/>
                        </a:tabLst>
                      </a:pPr>
                      <a:r>
                        <a:rPr lang="en-GB" sz="1000" dirty="0" err="1">
                          <a:effectLst/>
                        </a:rPr>
                        <a:t>Etapes</a:t>
                      </a:r>
                      <a:r>
                        <a:rPr lang="en-GB" sz="1000" dirty="0">
                          <a:effectLst/>
                        </a:rPr>
                        <a:t> 1 à 5 pour </a:t>
                      </a:r>
                      <a:r>
                        <a:rPr lang="en-GB" sz="1000" dirty="0" err="1">
                          <a:effectLst/>
                        </a:rPr>
                        <a:t>déterminer</a:t>
                      </a:r>
                      <a:r>
                        <a:rPr lang="en-GB" sz="1000" dirty="0">
                          <a:effectLst/>
                        </a:rPr>
                        <a:t> les </a:t>
                      </a:r>
                      <a:r>
                        <a:rPr lang="en-GB" sz="1000" dirty="0" err="1">
                          <a:effectLst/>
                        </a:rPr>
                        <a:t>données</a:t>
                      </a:r>
                      <a:r>
                        <a:rPr lang="en-GB" sz="1000" dirty="0">
                          <a:effectLst/>
                        </a:rPr>
                        <a:t> pertinent pour la politique</a:t>
                      </a:r>
                      <a:endParaRPr lang="en-GB" sz="1050" dirty="0">
                        <a:effectLst/>
                      </a:endParaRPr>
                    </a:p>
                    <a:p>
                      <a:pPr marL="90488" lvl="0" indent="-904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92710" algn="l"/>
                        </a:tabLst>
                      </a:pPr>
                      <a:r>
                        <a:rPr lang="en-GB" sz="1000" dirty="0">
                          <a:effectLst/>
                        </a:rPr>
                        <a:t>6-Rassembler et revoir les </a:t>
                      </a:r>
                      <a:r>
                        <a:rPr lang="en-GB" sz="1000" dirty="0" err="1">
                          <a:effectLst/>
                        </a:rPr>
                        <a:t>données</a:t>
                      </a:r>
                      <a:endParaRPr lang="en-GB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Recueillir des données pertinentes pour les politiques sur les facteurs, les pressions, les états, les impacts et les réponses de la biodiversité.</a:t>
                      </a:r>
                      <a:endParaRPr lang="en-GB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390" marR="50390" marT="0" marB="0"/>
                </a:tc>
                <a:extLst>
                  <a:ext uri="{0D108BD9-81ED-4DB2-BD59-A6C34878D82A}">
                    <a16:rowId xmlns:a16="http://schemas.microsoft.com/office/drawing/2014/main" val="2679594821"/>
                  </a:ext>
                </a:extLst>
              </a:tr>
              <a:tr h="114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</a:t>
                      </a:r>
                    </a:p>
                  </a:txBody>
                  <a:tcPr marL="50390" marR="50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"Rapporter (R) en compilant cette information dans des inventaires et d'autres formats normalisés pour la rendre accessible à un éventail d'utilisateurs et faciliter la divulgation publique de l'information. »</a:t>
                      </a:r>
                      <a:endParaRPr lang="en-GB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390" marR="50390" marT="0" marB="0"/>
                </a:tc>
                <a:tc>
                  <a:txBody>
                    <a:bodyPr/>
                    <a:lstStyle/>
                    <a:p>
                      <a:pPr marL="90488" lvl="0" indent="-904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92710" algn="l"/>
                        </a:tabLst>
                      </a:pPr>
                      <a:r>
                        <a:rPr lang="en-GB" sz="1000" dirty="0">
                          <a:effectLst/>
                        </a:rPr>
                        <a:t>7-Calculer les </a:t>
                      </a:r>
                      <a:r>
                        <a:rPr lang="en-GB" sz="1000" dirty="0" err="1">
                          <a:effectLst/>
                        </a:rPr>
                        <a:t>indicateurs</a:t>
                      </a:r>
                      <a:endParaRPr lang="en-GB" sz="1050" dirty="0">
                        <a:effectLst/>
                      </a:endParaRPr>
                    </a:p>
                    <a:p>
                      <a:pPr marL="90488" lvl="0" indent="-904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92710" algn="l"/>
                        </a:tabLst>
                      </a:pPr>
                      <a:r>
                        <a:rPr lang="en-GB" sz="1000" dirty="0">
                          <a:effectLst/>
                        </a:rPr>
                        <a:t>8-Communiquer et </a:t>
                      </a:r>
                      <a:r>
                        <a:rPr lang="en-GB" sz="1000" dirty="0" err="1">
                          <a:effectLst/>
                        </a:rPr>
                        <a:t>interpréter</a:t>
                      </a:r>
                      <a:r>
                        <a:rPr lang="en-GB" sz="1000" dirty="0">
                          <a:effectLst/>
                        </a:rPr>
                        <a:t> les </a:t>
                      </a:r>
                      <a:r>
                        <a:rPr lang="en-GB" sz="1000" dirty="0" err="1">
                          <a:effectLst/>
                        </a:rPr>
                        <a:t>indicateurs</a:t>
                      </a:r>
                      <a:endParaRPr lang="en-GB" sz="1050" dirty="0">
                        <a:effectLst/>
                      </a:endParaRPr>
                    </a:p>
                    <a:p>
                      <a:pPr marL="90488" lvl="0" indent="-904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92710" algn="l"/>
                        </a:tabLst>
                      </a:pPr>
                      <a:r>
                        <a:rPr lang="en-GB" sz="1000" dirty="0">
                          <a:effectLst/>
                        </a:rPr>
                        <a:t>9-Développer des </a:t>
                      </a:r>
                      <a:r>
                        <a:rPr lang="en-GB" sz="1000" dirty="0" err="1">
                          <a:effectLst/>
                        </a:rPr>
                        <a:t>systèmes</a:t>
                      </a:r>
                      <a:r>
                        <a:rPr lang="en-GB" sz="1000" dirty="0">
                          <a:effectLst/>
                        </a:rPr>
                        <a:t> de monitoring et reporting</a:t>
                      </a:r>
                      <a:endParaRPr lang="en-GB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Transformer les données en bases de données, indicateurs, tendances et les communiquer aux décideurs</a:t>
                      </a:r>
                    </a:p>
                  </a:txBody>
                  <a:tcPr marL="50390" marR="50390" marT="0" marB="0"/>
                </a:tc>
                <a:extLst>
                  <a:ext uri="{0D108BD9-81ED-4DB2-BD59-A6C34878D82A}">
                    <a16:rowId xmlns:a16="http://schemas.microsoft.com/office/drawing/2014/main" val="1250684755"/>
                  </a:ext>
                </a:extLst>
              </a:tr>
              <a:tr h="114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V</a:t>
                      </a:r>
                    </a:p>
                  </a:txBody>
                  <a:tcPr marL="50390" marR="50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"Vérifier (V) en soumettant périodiquement l'information communiquée à une forme quelconque d'examen, d'analyse ou d'évaluation indépendante afin d'établir son exhaustivité et sa fiabilité. »</a:t>
                      </a:r>
                      <a:endParaRPr lang="en-GB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390" marR="50390" marT="0" marB="0"/>
                </a:tc>
                <a:tc>
                  <a:txBody>
                    <a:bodyPr/>
                    <a:lstStyle/>
                    <a:p>
                      <a:pPr marL="90488" lvl="0" indent="-904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92710" algn="l"/>
                        </a:tabLst>
                      </a:pPr>
                      <a:r>
                        <a:rPr lang="en-GB" sz="1000" dirty="0">
                          <a:effectLst/>
                        </a:rPr>
                        <a:t>10-Tester et </a:t>
                      </a:r>
                      <a:r>
                        <a:rPr lang="en-GB" sz="1000" dirty="0" err="1">
                          <a:effectLst/>
                        </a:rPr>
                        <a:t>améliorer</a:t>
                      </a:r>
                      <a:r>
                        <a:rPr lang="en-GB" sz="1000" dirty="0">
                          <a:effectLst/>
                        </a:rPr>
                        <a:t> les </a:t>
                      </a:r>
                      <a:r>
                        <a:rPr lang="en-GB" sz="1000" dirty="0" err="1">
                          <a:effectLst/>
                        </a:rPr>
                        <a:t>indicateurs</a:t>
                      </a:r>
                      <a:endParaRPr lang="en-GB" sz="1050" dirty="0">
                        <a:effectLst/>
                      </a:endParaRPr>
                    </a:p>
                    <a:p>
                      <a:pPr marL="90488" lvl="0" indent="-904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92710" algn="l"/>
                        </a:tabLst>
                      </a:pPr>
                      <a:r>
                        <a:rPr lang="en-GB" sz="1000" dirty="0" err="1">
                          <a:effectLst/>
                        </a:rPr>
                        <a:t>Etapes</a:t>
                      </a:r>
                      <a:r>
                        <a:rPr lang="en-GB" sz="1000" dirty="0">
                          <a:effectLst/>
                        </a:rPr>
                        <a:t> 1 to 5 </a:t>
                      </a:r>
                      <a:r>
                        <a:rPr lang="en-GB" sz="1000" dirty="0" err="1">
                          <a:effectLst/>
                        </a:rPr>
                        <a:t>peuvent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aussi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être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vues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comme</a:t>
                      </a:r>
                      <a:r>
                        <a:rPr lang="en-GB" sz="1000" dirty="0">
                          <a:effectLst/>
                        </a:rPr>
                        <a:t> de la </a:t>
                      </a:r>
                      <a:r>
                        <a:rPr lang="en-GB" sz="1000" dirty="0" err="1">
                          <a:effectLst/>
                        </a:rPr>
                        <a:t>vérification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lorsqu’elles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suivent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l’étape</a:t>
                      </a:r>
                      <a:r>
                        <a:rPr lang="en-GB" sz="1000" dirty="0">
                          <a:effectLst/>
                        </a:rPr>
                        <a:t> 10</a:t>
                      </a:r>
                      <a:endParaRPr lang="en-GB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Revoir les indicateurs développés et les adapter si nécessaire.</a:t>
                      </a:r>
                      <a:endParaRPr lang="en-GB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390" marR="50390" marT="0" marB="0"/>
                </a:tc>
                <a:extLst>
                  <a:ext uri="{0D108BD9-81ED-4DB2-BD59-A6C34878D82A}">
                    <a16:rowId xmlns:a16="http://schemas.microsoft.com/office/drawing/2014/main" val="244108004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9F34DE5-E48D-4CC9-9A84-41464DA125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7429"/>
            <a:ext cx="3238855" cy="494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0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1F7584-3584-4ABC-99E3-E7835B4AF401}"/>
              </a:ext>
            </a:extLst>
          </p:cNvPr>
          <p:cNvSpPr txBox="1"/>
          <p:nvPr/>
        </p:nvSpPr>
        <p:spPr>
          <a:xfrm>
            <a:off x="1775963" y="2535000"/>
            <a:ext cx="186621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Données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Bases de </a:t>
            </a:r>
            <a:r>
              <a:rPr lang="en-GB" dirty="0" err="1"/>
              <a:t>données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Indicateurs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Tendances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2B227B-55E3-4390-A794-0A7414129CB9}"/>
              </a:ext>
            </a:extLst>
          </p:cNvPr>
          <p:cNvSpPr txBox="1"/>
          <p:nvPr/>
        </p:nvSpPr>
        <p:spPr>
          <a:xfrm>
            <a:off x="1376046" y="1682750"/>
            <a:ext cx="2037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70C0"/>
                </a:solidFill>
              </a:rPr>
              <a:t>Scientifiques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55527E-9B6D-41C0-86D4-CBB0138D0CF9}"/>
              </a:ext>
            </a:extLst>
          </p:cNvPr>
          <p:cNvSpPr txBox="1"/>
          <p:nvPr/>
        </p:nvSpPr>
        <p:spPr>
          <a:xfrm>
            <a:off x="5738496" y="1682750"/>
            <a:ext cx="3156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70C0"/>
                </a:solidFill>
              </a:rPr>
              <a:t>Décideurs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 err="1">
                <a:solidFill>
                  <a:srgbClr val="0070C0"/>
                </a:solidFill>
              </a:rPr>
              <a:t>politiques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1E6839-F3D6-4428-B9CE-E6080B90ACBA}"/>
              </a:ext>
            </a:extLst>
          </p:cNvPr>
          <p:cNvSpPr txBox="1"/>
          <p:nvPr/>
        </p:nvSpPr>
        <p:spPr>
          <a:xfrm>
            <a:off x="5657085" y="2535000"/>
            <a:ext cx="34056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Rapporter</a:t>
            </a:r>
            <a:r>
              <a:rPr lang="en-GB" dirty="0"/>
              <a:t> sur les strategies et plans biodiversité (</a:t>
            </a:r>
            <a:r>
              <a:rPr lang="en-GB" dirty="0" err="1"/>
              <a:t>niveau</a:t>
            </a:r>
            <a:r>
              <a:rPr lang="en-GB" dirty="0"/>
              <a:t> national </a:t>
            </a:r>
            <a:r>
              <a:rPr lang="en-GB" dirty="0" err="1"/>
              <a:t>ou</a:t>
            </a:r>
            <a:r>
              <a:rPr lang="en-GB" dirty="0"/>
              <a:t> local)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Adapter les </a:t>
            </a:r>
            <a:r>
              <a:rPr lang="en-GB" dirty="0" err="1"/>
              <a:t>politiques</a:t>
            </a:r>
            <a:r>
              <a:rPr lang="en-GB" dirty="0"/>
              <a:t>/</a:t>
            </a:r>
            <a:r>
              <a:rPr lang="en-GB" dirty="0" err="1"/>
              <a:t>législations</a:t>
            </a:r>
            <a:r>
              <a:rPr lang="en-GB" dirty="0"/>
              <a:t>/plans</a:t>
            </a:r>
          </a:p>
          <a:p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DE2EC1-7EA0-47C9-A450-0583FB6EA02C}"/>
              </a:ext>
            </a:extLst>
          </p:cNvPr>
          <p:cNvCxnSpPr/>
          <p:nvPr/>
        </p:nvCxnSpPr>
        <p:spPr>
          <a:xfrm>
            <a:off x="2128521" y="2892425"/>
            <a:ext cx="0" cy="520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26F4A5-DF0B-4FC1-9F0F-A45AB0E76A44}"/>
              </a:ext>
            </a:extLst>
          </p:cNvPr>
          <p:cNvCxnSpPr/>
          <p:nvPr/>
        </p:nvCxnSpPr>
        <p:spPr>
          <a:xfrm>
            <a:off x="2118996" y="3711575"/>
            <a:ext cx="0" cy="520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869FBA-28D7-4C5E-A22A-A31F77E75D3A}"/>
              </a:ext>
            </a:extLst>
          </p:cNvPr>
          <p:cNvCxnSpPr/>
          <p:nvPr/>
        </p:nvCxnSpPr>
        <p:spPr>
          <a:xfrm>
            <a:off x="2118996" y="4567099"/>
            <a:ext cx="0" cy="520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CEE913-298F-483B-9089-C22260C8D3B7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2585721" y="3372244"/>
            <a:ext cx="3009899" cy="1781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74F9FCD2-08F1-49B2-AF3B-515718EE5BA7}"/>
              </a:ext>
            </a:extLst>
          </p:cNvPr>
          <p:cNvSpPr/>
          <p:nvPr/>
        </p:nvSpPr>
        <p:spPr>
          <a:xfrm>
            <a:off x="5595620" y="2497138"/>
            <a:ext cx="61463" cy="175021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4FA332-13C3-41F0-86BA-B2E194D473A5}"/>
              </a:ext>
            </a:extLst>
          </p:cNvPr>
          <p:cNvSpPr txBox="1"/>
          <p:nvPr/>
        </p:nvSpPr>
        <p:spPr>
          <a:xfrm rot="19884831">
            <a:off x="3472499" y="4210124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Communiquer</a:t>
            </a:r>
            <a:endParaRPr lang="en-GB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652083-8F4E-4DC2-AAA8-C17E4A90088D}"/>
              </a:ext>
            </a:extLst>
          </p:cNvPr>
          <p:cNvCxnSpPr/>
          <p:nvPr/>
        </p:nvCxnSpPr>
        <p:spPr>
          <a:xfrm flipH="1">
            <a:off x="3271521" y="1944360"/>
            <a:ext cx="22383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0B65295-1269-4C36-936C-6CEC844A4177}"/>
              </a:ext>
            </a:extLst>
          </p:cNvPr>
          <p:cNvSpPr txBox="1"/>
          <p:nvPr/>
        </p:nvSpPr>
        <p:spPr>
          <a:xfrm>
            <a:off x="3662047" y="1587204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Exprimer</a:t>
            </a:r>
            <a:r>
              <a:rPr lang="en-GB" dirty="0"/>
              <a:t> les </a:t>
            </a:r>
            <a:r>
              <a:rPr lang="en-GB" dirty="0" err="1"/>
              <a:t>besoins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4B276F-4B73-409E-9622-A181802EC9FC}"/>
              </a:ext>
            </a:extLst>
          </p:cNvPr>
          <p:cNvSpPr txBox="1"/>
          <p:nvPr/>
        </p:nvSpPr>
        <p:spPr>
          <a:xfrm>
            <a:off x="0" y="1990954"/>
            <a:ext cx="17686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Manque de </a:t>
            </a:r>
            <a:r>
              <a:rPr lang="en-GB" sz="1400" dirty="0" err="1">
                <a:solidFill>
                  <a:srgbClr val="FF0000"/>
                </a:solidFill>
              </a:rPr>
              <a:t>données</a:t>
            </a:r>
            <a:endParaRPr lang="en-GB" sz="1400" dirty="0">
              <a:solidFill>
                <a:srgbClr val="FF0000"/>
              </a:solidFill>
            </a:endParaRPr>
          </a:p>
          <a:p>
            <a:endParaRPr lang="en-GB" sz="1400" dirty="0">
              <a:solidFill>
                <a:srgbClr val="FF0000"/>
              </a:solidFill>
            </a:endParaRPr>
          </a:p>
          <a:p>
            <a:r>
              <a:rPr lang="fr-FR" sz="1400" dirty="0">
                <a:solidFill>
                  <a:srgbClr val="FF0000"/>
                </a:solidFill>
              </a:rPr>
              <a:t>Qualité médiocre des données/absence d'utilisation des données existantes</a:t>
            </a:r>
          </a:p>
          <a:p>
            <a:endParaRPr lang="fr-FR" sz="1400" dirty="0">
              <a:solidFill>
                <a:srgbClr val="FF0000"/>
              </a:solidFill>
            </a:endParaRPr>
          </a:p>
          <a:p>
            <a:r>
              <a:rPr lang="fr-FR" sz="1400" dirty="0">
                <a:solidFill>
                  <a:srgbClr val="FF0000"/>
                </a:solidFill>
              </a:rPr>
              <a:t>Manque de capacité de gestion des bases de données</a:t>
            </a:r>
          </a:p>
          <a:p>
            <a:endParaRPr lang="fr-FR" sz="1400" dirty="0">
              <a:solidFill>
                <a:srgbClr val="FF0000"/>
              </a:solidFill>
            </a:endParaRPr>
          </a:p>
          <a:p>
            <a:r>
              <a:rPr lang="fr-FR" sz="1400" dirty="0">
                <a:solidFill>
                  <a:srgbClr val="FF0000"/>
                </a:solidFill>
              </a:rPr>
              <a:t>Mauvaise compréhension du concept d'indicateurs</a:t>
            </a:r>
          </a:p>
          <a:p>
            <a:endParaRPr lang="fr-FR" sz="1400" dirty="0">
              <a:solidFill>
                <a:srgbClr val="FF0000"/>
              </a:solidFill>
            </a:endParaRPr>
          </a:p>
          <a:p>
            <a:r>
              <a:rPr lang="fr-FR" sz="1400" dirty="0">
                <a:solidFill>
                  <a:srgbClr val="FF0000"/>
                </a:solidFill>
              </a:rPr>
              <a:t>Données rarement utilisées pour fournir des tendances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3B9BC5-EEB4-42A8-AC3B-2528765F5409}"/>
              </a:ext>
            </a:extLst>
          </p:cNvPr>
          <p:cNvSpPr txBox="1"/>
          <p:nvPr/>
        </p:nvSpPr>
        <p:spPr>
          <a:xfrm>
            <a:off x="4030802" y="4542230"/>
            <a:ext cx="2374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Formation sur la </a:t>
            </a:r>
            <a:r>
              <a:rPr lang="en-GB" sz="1600" dirty="0" err="1">
                <a:solidFill>
                  <a:srgbClr val="00B050"/>
                </a:solidFill>
              </a:rPr>
              <a:t>sensibilisation</a:t>
            </a:r>
            <a:endParaRPr lang="en-GB" sz="1600" dirty="0">
              <a:solidFill>
                <a:srgbClr val="00B050"/>
              </a:solidFill>
            </a:endParaRPr>
          </a:p>
          <a:p>
            <a:endParaRPr lang="en-GB" sz="1600" dirty="0">
              <a:solidFill>
                <a:srgbClr val="00B050"/>
              </a:solidFill>
            </a:endParaRPr>
          </a:p>
          <a:p>
            <a:r>
              <a:rPr lang="en-GB" sz="1600" dirty="0">
                <a:solidFill>
                  <a:srgbClr val="00B050"/>
                </a:solidFill>
              </a:rPr>
              <a:t>  + Appels </a:t>
            </a:r>
            <a:r>
              <a:rPr lang="en-GB" sz="1600" dirty="0" err="1">
                <a:solidFill>
                  <a:srgbClr val="00B050"/>
                </a:solidFill>
              </a:rPr>
              <a:t>sensibilisation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368541-2C67-48F5-9744-C5C87B7EB4E1}"/>
              </a:ext>
            </a:extLst>
          </p:cNvPr>
          <p:cNvSpPr txBox="1"/>
          <p:nvPr/>
        </p:nvSpPr>
        <p:spPr>
          <a:xfrm>
            <a:off x="3331157" y="1017488"/>
            <a:ext cx="3074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Atelier de formulation + formulation </a:t>
            </a:r>
            <a:r>
              <a:rPr lang="en-GB" dirty="0" err="1">
                <a:solidFill>
                  <a:srgbClr val="00B050"/>
                </a:solidFill>
              </a:rPr>
              <a:t>projet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6E5B08-9DEF-4AE1-B642-C845CC523491}"/>
              </a:ext>
            </a:extLst>
          </p:cNvPr>
          <p:cNvSpPr txBox="1"/>
          <p:nvPr/>
        </p:nvSpPr>
        <p:spPr>
          <a:xfrm>
            <a:off x="2212478" y="2844820"/>
            <a:ext cx="2226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Formulation/training workshop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9F318B-DA62-4CC5-A66B-FBD76699629F}"/>
              </a:ext>
            </a:extLst>
          </p:cNvPr>
          <p:cNvSpPr txBox="1"/>
          <p:nvPr/>
        </p:nvSpPr>
        <p:spPr>
          <a:xfrm rot="19914635">
            <a:off x="3412777" y="3743886"/>
            <a:ext cx="1455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Communication </a:t>
            </a:r>
            <a:r>
              <a:rPr lang="en-GB" sz="1400" dirty="0" err="1">
                <a:solidFill>
                  <a:srgbClr val="FF0000"/>
                </a:solidFill>
              </a:rPr>
              <a:t>faible</a:t>
            </a:r>
            <a:r>
              <a:rPr lang="en-GB" sz="1400" dirty="0">
                <a:solidFill>
                  <a:srgbClr val="FF0000"/>
                </a:solidFill>
              </a:rPr>
              <a:t>/</a:t>
            </a:r>
            <a:r>
              <a:rPr lang="en-GB" sz="1400" dirty="0" err="1">
                <a:solidFill>
                  <a:srgbClr val="FF0000"/>
                </a:solidFill>
              </a:rPr>
              <a:t>inexistante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4F0723-E270-45D1-9536-334AE95A0815}"/>
              </a:ext>
            </a:extLst>
          </p:cNvPr>
          <p:cNvSpPr txBox="1"/>
          <p:nvPr/>
        </p:nvSpPr>
        <p:spPr>
          <a:xfrm>
            <a:off x="3676748" y="1937679"/>
            <a:ext cx="15541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Communication </a:t>
            </a:r>
            <a:r>
              <a:rPr lang="en-GB" sz="1400" dirty="0" err="1">
                <a:solidFill>
                  <a:srgbClr val="FF0000"/>
                </a:solidFill>
              </a:rPr>
              <a:t>faible</a:t>
            </a:r>
            <a:r>
              <a:rPr lang="en-GB" sz="1400" dirty="0">
                <a:solidFill>
                  <a:srgbClr val="FF0000"/>
                </a:solidFill>
              </a:rPr>
              <a:t>/</a:t>
            </a:r>
            <a:r>
              <a:rPr lang="en-GB" sz="1400" dirty="0" err="1">
                <a:solidFill>
                  <a:srgbClr val="FF0000"/>
                </a:solidFill>
              </a:rPr>
              <a:t>inexistante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452855-64D7-4D27-BE9A-32DAB5ACD632}"/>
              </a:ext>
            </a:extLst>
          </p:cNvPr>
          <p:cNvSpPr txBox="1"/>
          <p:nvPr/>
        </p:nvSpPr>
        <p:spPr>
          <a:xfrm>
            <a:off x="2190504" y="3695409"/>
            <a:ext cx="1422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Calls for projects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9E5AF4-7002-45E1-A1C7-6FC15C2C2316}"/>
              </a:ext>
            </a:extLst>
          </p:cNvPr>
          <p:cNvSpPr txBox="1"/>
          <p:nvPr/>
        </p:nvSpPr>
        <p:spPr>
          <a:xfrm>
            <a:off x="1545634" y="5449004"/>
            <a:ext cx="222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Atelier de </a:t>
            </a:r>
            <a:r>
              <a:rPr lang="en-GB" dirty="0" err="1">
                <a:solidFill>
                  <a:srgbClr val="00B050"/>
                </a:solidFill>
              </a:rPr>
              <a:t>clôture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8ED330-54AF-4416-8D7D-7B324FACE836}"/>
              </a:ext>
            </a:extLst>
          </p:cNvPr>
          <p:cNvSpPr txBox="1"/>
          <p:nvPr/>
        </p:nvSpPr>
        <p:spPr>
          <a:xfrm>
            <a:off x="6275951" y="4802673"/>
            <a:ext cx="2777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solidFill>
                  <a:srgbClr val="FF0000"/>
                </a:solidFill>
              </a:rPr>
              <a:t>Faible</a:t>
            </a:r>
            <a:r>
              <a:rPr lang="en-GB" sz="1200" dirty="0">
                <a:solidFill>
                  <a:srgbClr val="FF0000"/>
                </a:solidFill>
              </a:rPr>
              <a:t> rapportage</a:t>
            </a:r>
          </a:p>
          <a:p>
            <a:endParaRPr lang="en-GB" sz="1200" dirty="0">
              <a:solidFill>
                <a:srgbClr val="FF0000"/>
              </a:solidFill>
            </a:endParaRPr>
          </a:p>
          <a:p>
            <a:r>
              <a:rPr lang="fr-FR" sz="1200" dirty="0">
                <a:solidFill>
                  <a:srgbClr val="FF0000"/>
                </a:solidFill>
              </a:rPr>
              <a:t>Les rapports et les politiques ne sont pas fondés sur des données scientifiques ou fondées sur des données probantes.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31179" y="267555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L’approche</a:t>
            </a:r>
            <a:r>
              <a:rPr lang="en-GB" dirty="0"/>
              <a:t> MRV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73521" y="2009430"/>
            <a:ext cx="2188144" cy="858451"/>
            <a:chOff x="3179911" y="2924944"/>
            <a:chExt cx="2044179" cy="858451"/>
          </a:xfrm>
        </p:grpSpPr>
        <p:pic>
          <p:nvPicPr>
            <p:cNvPr id="30" name="Picture 2" descr="http://i.istockimg.com/file_thumbview_approve/78997783/6/stock-illustration-78997783-arrows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55937" y="2924944"/>
              <a:ext cx="1968153" cy="444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ttp://i.istockimg.com/file_thumbview_approve/78997783/6/stock-illustration-78997783-arrows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3179911" y="3339366"/>
              <a:ext cx="1968153" cy="444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4059993" y="315296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536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 animBg="1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Appels à </a:t>
            </a:r>
            <a:r>
              <a:rPr lang="en-GB" sz="3200" dirty="0" err="1"/>
              <a:t>projets</a:t>
            </a:r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F61CDA-0B8F-4453-B47A-A958405CBF94}"/>
              </a:ext>
            </a:extLst>
          </p:cNvPr>
          <p:cNvSpPr txBox="1"/>
          <p:nvPr/>
        </p:nvSpPr>
        <p:spPr>
          <a:xfrm>
            <a:off x="2242004" y="2302102"/>
            <a:ext cx="248400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Ateliers de formulation/formation </a:t>
            </a:r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Présentation et mise au point des projets</a:t>
            </a:r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Formations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EDF44F-4F23-4A28-9377-3774ED9073AA}"/>
              </a:ext>
            </a:extLst>
          </p:cNvPr>
          <p:cNvSpPr txBox="1"/>
          <p:nvPr/>
        </p:nvSpPr>
        <p:spPr>
          <a:xfrm>
            <a:off x="-29569" y="3061780"/>
            <a:ext cx="2427329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Appels à </a:t>
            </a:r>
            <a:r>
              <a:rPr lang="en-GB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projets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Objectif : élaborer des indicateurs de biodiversité pertinents pour l'élaboration des politiques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Approche " en tandem " (scientifiques-décideurs)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Apprentissage par l'action + soutien à distance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Thèmes clés sur l'utilisation durable de la biodiversité : aires protégées, viande de brousse, pêche, charbon de bois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Right 67">
            <a:extLst>
              <a:ext uri="{FF2B5EF4-FFF2-40B4-BE49-F238E27FC236}">
                <a16:creationId xmlns:a16="http://schemas.microsoft.com/office/drawing/2014/main" id="{581499F4-259D-40AD-B13B-9373682E2CA3}"/>
              </a:ext>
            </a:extLst>
          </p:cNvPr>
          <p:cNvSpPr/>
          <p:nvPr/>
        </p:nvSpPr>
        <p:spPr>
          <a:xfrm>
            <a:off x="130674" y="889117"/>
            <a:ext cx="9013326" cy="120936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Activités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MRV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1D699C-0E30-4DC6-B724-14CBF5AE77B4}"/>
              </a:ext>
            </a:extLst>
          </p:cNvPr>
          <p:cNvSpPr txBox="1"/>
          <p:nvPr/>
        </p:nvSpPr>
        <p:spPr>
          <a:xfrm>
            <a:off x="4458906" y="2987050"/>
            <a:ext cx="2723941" cy="2192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Atelier de clôture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Échange de bonnes pratiques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Formation sur:</a:t>
            </a:r>
          </a:p>
          <a:p>
            <a:pPr marL="719138" lvl="1" indent="-261938">
              <a:buFont typeface="Courier New" panose="02070309020205020404" pitchFamily="49" charset="0"/>
              <a:buChar char="o"/>
            </a:pP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Communication à l'intention des décideurs et des différents groupes cibles</a:t>
            </a:r>
          </a:p>
          <a:p>
            <a:pPr marL="719138" lvl="1" indent="-261938">
              <a:buFont typeface="Courier New" panose="02070309020205020404" pitchFamily="49" charset="0"/>
              <a:buChar char="o"/>
            </a:pP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Création de notes d'orientation politique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Production commune de :</a:t>
            </a:r>
          </a:p>
          <a:p>
            <a:pPr marL="719138" lvl="1" indent="-261938">
              <a:buFont typeface="Courier New" panose="02070309020205020404" pitchFamily="49" charset="0"/>
              <a:buChar char="o"/>
            </a:pP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Dossiers d'information sur les politiques</a:t>
            </a:r>
          </a:p>
          <a:p>
            <a:pPr marL="719138" lvl="1" indent="-261938">
              <a:buFont typeface="Courier New" panose="02070309020205020404" pitchFamily="49" charset="0"/>
              <a:buChar char="o"/>
            </a:pP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Articles scientifiques sur l'élaboration d'indicateurs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6E063-515C-43D6-AD07-6C4B786BDE85}"/>
              </a:ext>
            </a:extLst>
          </p:cNvPr>
          <p:cNvSpPr txBox="1"/>
          <p:nvPr/>
        </p:nvSpPr>
        <p:spPr>
          <a:xfrm>
            <a:off x="7130228" y="4387578"/>
            <a:ext cx="20900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Appel à des projets de suivi et de sensibilisation à diffuser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résultats principaux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notes d'orientation à l'intention des décideurs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d'autres produits de sensibilisation sur l'utilisation durable de la biodiversité aux communautés locales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894348-45A6-458E-A5F2-F0CCA7005F35}"/>
              </a:ext>
            </a:extLst>
          </p:cNvPr>
          <p:cNvCxnSpPr>
            <a:cxnSpLocks/>
          </p:cNvCxnSpPr>
          <p:nvPr/>
        </p:nvCxnSpPr>
        <p:spPr>
          <a:xfrm flipV="1">
            <a:off x="858403" y="1811967"/>
            <a:ext cx="0" cy="1282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F5EEDFF-2CE0-488C-AF02-6DEBFFA65C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710" y="3014083"/>
            <a:ext cx="2184388" cy="16382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911EDF-04B9-4D65-BEB5-C03FCD73D9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7981">
            <a:off x="5104095" y="5144600"/>
            <a:ext cx="1115322" cy="15756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60F5F9-9FC3-44D7-B477-315A79CA4C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31550">
            <a:off x="4394916" y="5299082"/>
            <a:ext cx="1083138" cy="152689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45F6FE-068D-42D9-B088-DF85122FD143}"/>
              </a:ext>
            </a:extLst>
          </p:cNvPr>
          <p:cNvCxnSpPr>
            <a:cxnSpLocks/>
          </p:cNvCxnSpPr>
          <p:nvPr/>
        </p:nvCxnSpPr>
        <p:spPr>
          <a:xfrm flipV="1">
            <a:off x="3198254" y="1754439"/>
            <a:ext cx="11992" cy="48903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F6FFD5-04E5-433E-B398-53F96C177E72}"/>
              </a:ext>
            </a:extLst>
          </p:cNvPr>
          <p:cNvCxnSpPr>
            <a:cxnSpLocks/>
          </p:cNvCxnSpPr>
          <p:nvPr/>
        </p:nvCxnSpPr>
        <p:spPr>
          <a:xfrm flipH="1" flipV="1">
            <a:off x="6157740" y="1801115"/>
            <a:ext cx="26774" cy="12825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340CC4B-DC70-4735-AC02-7FACB562CAFA}"/>
              </a:ext>
            </a:extLst>
          </p:cNvPr>
          <p:cNvCxnSpPr>
            <a:cxnSpLocks/>
          </p:cNvCxnSpPr>
          <p:nvPr/>
        </p:nvCxnSpPr>
        <p:spPr>
          <a:xfrm flipV="1">
            <a:off x="8686440" y="1890665"/>
            <a:ext cx="0" cy="12825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D5F171CD-C029-40A3-AF82-B65E7B914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244" y="2891648"/>
            <a:ext cx="1934298" cy="136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D7B1EA-ECFE-43E4-A94D-22E80379AD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3936">
            <a:off x="5757270" y="5451724"/>
            <a:ext cx="1065140" cy="150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95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4044"/>
            <a:ext cx="8229600" cy="1146175"/>
          </a:xfrm>
        </p:spPr>
        <p:txBody>
          <a:bodyPr/>
          <a:lstStyle/>
          <a:p>
            <a:r>
              <a:rPr lang="en-GB" dirty="0" err="1"/>
              <a:t>Aperçu</a:t>
            </a:r>
            <a:r>
              <a:rPr lang="en-GB" dirty="0"/>
              <a:t> des </a:t>
            </a:r>
            <a:r>
              <a:rPr lang="en-GB" dirty="0" err="1"/>
              <a:t>projets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AF331DF-B4B6-4AEE-91E3-6920FF642A79}"/>
              </a:ext>
            </a:extLst>
          </p:cNvPr>
          <p:cNvGraphicFramePr>
            <a:graphicFrameLocks noGrp="1"/>
          </p:cNvGraphicFramePr>
          <p:nvPr/>
        </p:nvGraphicFramePr>
        <p:xfrm>
          <a:off x="531223" y="1301205"/>
          <a:ext cx="7889968" cy="263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914">
                  <a:extLst>
                    <a:ext uri="{9D8B030D-6E8A-4147-A177-3AD203B41FA5}">
                      <a16:colId xmlns:a16="http://schemas.microsoft.com/office/drawing/2014/main" val="1664629711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4227299351"/>
                    </a:ext>
                  </a:extLst>
                </a:gridCol>
                <a:gridCol w="2037806">
                  <a:extLst>
                    <a:ext uri="{9D8B030D-6E8A-4147-A177-3AD203B41FA5}">
                      <a16:colId xmlns:a16="http://schemas.microsoft.com/office/drawing/2014/main" val="1681316409"/>
                    </a:ext>
                  </a:extLst>
                </a:gridCol>
                <a:gridCol w="2342608">
                  <a:extLst>
                    <a:ext uri="{9D8B030D-6E8A-4147-A177-3AD203B41FA5}">
                      <a16:colId xmlns:a16="http://schemas.microsoft.com/office/drawing/2014/main" val="1006703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Appel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Appel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Appel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049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Pays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Bénin</a:t>
                      </a:r>
                      <a:r>
                        <a:rPr lang="en-GB" sz="1400" dirty="0"/>
                        <a:t>, Burundi, </a:t>
                      </a:r>
                      <a:r>
                        <a:rPr lang="en-GB" sz="1400" dirty="0" err="1"/>
                        <a:t>RDCongo</a:t>
                      </a:r>
                      <a:r>
                        <a:rPr lang="en-GB" sz="1400" dirty="0"/>
                        <a:t>, </a:t>
                      </a:r>
                      <a:r>
                        <a:rPr lang="en-GB" sz="1400" dirty="0" err="1"/>
                        <a:t>Maroc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RDCongo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Ghana, Kenya, </a:t>
                      </a:r>
                      <a:r>
                        <a:rPr lang="en-GB" sz="1400" dirty="0" err="1"/>
                        <a:t>Ouganda</a:t>
                      </a:r>
                      <a:r>
                        <a:rPr lang="en-GB" sz="1400" dirty="0"/>
                        <a:t>, Palestine, Rwanda, </a:t>
                      </a:r>
                      <a:r>
                        <a:rPr lang="en-GB" sz="1400" dirty="0" err="1"/>
                        <a:t>Tanzanie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61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939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Thématiques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err="1"/>
                        <a:t>Indicateurs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nationaux</a:t>
                      </a:r>
                      <a:endParaRPr lang="en-GB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err="1"/>
                        <a:t>Plantes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médicinales</a:t>
                      </a:r>
                      <a:endParaRPr lang="en-GB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err="1"/>
                        <a:t>Tendances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en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écosystèmes</a:t>
                      </a:r>
                      <a:r>
                        <a:rPr lang="en-GB" sz="1400" dirty="0"/>
                        <a:t> et </a:t>
                      </a:r>
                      <a:r>
                        <a:rPr lang="en-GB" sz="1400" dirty="0" err="1"/>
                        <a:t>espèces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sélectionnées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err="1"/>
                        <a:t>Charbon</a:t>
                      </a:r>
                      <a:r>
                        <a:rPr lang="en-GB" sz="1400" dirty="0"/>
                        <a:t> de </a:t>
                      </a:r>
                      <a:r>
                        <a:rPr lang="en-GB" sz="1400" dirty="0" err="1"/>
                        <a:t>bois</a:t>
                      </a:r>
                      <a:endParaRPr lang="en-GB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err="1"/>
                        <a:t>Viande</a:t>
                      </a:r>
                      <a:r>
                        <a:rPr lang="en-GB" sz="1400" dirty="0"/>
                        <a:t> de </a:t>
                      </a:r>
                      <a:r>
                        <a:rPr lang="en-GB" sz="1400" dirty="0" err="1"/>
                        <a:t>brousse</a:t>
                      </a:r>
                      <a:endParaRPr lang="en-GB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err="1"/>
                        <a:t>Pêche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err="1"/>
                        <a:t>Charbon</a:t>
                      </a:r>
                      <a:r>
                        <a:rPr lang="en-GB" sz="1400" dirty="0"/>
                        <a:t> de </a:t>
                      </a:r>
                      <a:r>
                        <a:rPr lang="en-GB" sz="1400" dirty="0" err="1"/>
                        <a:t>bois</a:t>
                      </a:r>
                      <a:endParaRPr lang="en-GB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err="1"/>
                        <a:t>Viande</a:t>
                      </a:r>
                      <a:r>
                        <a:rPr lang="en-GB" sz="1400" dirty="0"/>
                        <a:t> de </a:t>
                      </a:r>
                      <a:r>
                        <a:rPr lang="en-GB" sz="1400" dirty="0" err="1"/>
                        <a:t>brousse</a:t>
                      </a:r>
                      <a:endParaRPr lang="en-GB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err="1"/>
                        <a:t>Pêche</a:t>
                      </a:r>
                      <a:endParaRPr lang="en-GB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dans les </a:t>
                      </a:r>
                      <a:r>
                        <a:rPr lang="en-GB" sz="1400" dirty="0" err="1"/>
                        <a:t>aires</a:t>
                      </a:r>
                      <a:r>
                        <a:rPr lang="en-GB" sz="1400" dirty="0"/>
                        <a:t> protégées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18683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5B42BC8-E7E3-4E15-B366-B26A8AAB1C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948" y="4475428"/>
            <a:ext cx="2412274" cy="18092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FC2CBF-8B56-408F-8653-B5B2A101AE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984" y="4502331"/>
            <a:ext cx="2291184" cy="17183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004144-2B7D-4F73-9960-B41540D346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747" y="4475428"/>
            <a:ext cx="2643053" cy="185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8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-252536" y="116632"/>
            <a:ext cx="9612560" cy="1124744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/>
            </a:lvl1pPr>
          </a:lstStyle>
          <a:p>
            <a:r>
              <a:rPr lang="nl-BE" dirty="0"/>
              <a:t>Policy </a:t>
            </a:r>
            <a:r>
              <a:rPr lang="nl-BE" dirty="0" err="1"/>
              <a:t>briefs</a:t>
            </a:r>
            <a:r>
              <a:rPr lang="nl-BE" dirty="0"/>
              <a:t> – </a:t>
            </a:r>
            <a:r>
              <a:rPr lang="nl-BE" dirty="0" err="1"/>
              <a:t>notes</a:t>
            </a:r>
            <a:r>
              <a:rPr lang="nl-BE" dirty="0"/>
              <a:t> </a:t>
            </a:r>
            <a:r>
              <a:rPr lang="nl-BE" dirty="0" err="1"/>
              <a:t>d’intention</a:t>
            </a:r>
            <a:r>
              <a:rPr lang="nl-BE" dirty="0"/>
              <a:t> </a:t>
            </a:r>
            <a:r>
              <a:rPr lang="nl-BE" dirty="0" err="1"/>
              <a:t>politique</a:t>
            </a:r>
            <a:endParaRPr lang="nl-B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3038">
            <a:off x="4188833" y="1108726"/>
            <a:ext cx="3424448" cy="48321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3936">
            <a:off x="5082016" y="1891315"/>
            <a:ext cx="3422056" cy="4832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7981">
            <a:off x="1635238" y="1259623"/>
            <a:ext cx="3420382" cy="4832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85947">
            <a:off x="569220" y="1969612"/>
            <a:ext cx="3427789" cy="483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5812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1232</TotalTime>
  <Words>1740</Words>
  <Application>Microsoft Office PowerPoint</Application>
  <PresentationFormat>Affichage à l'écran (4:3)</PresentationFormat>
  <Paragraphs>249</Paragraphs>
  <Slides>24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Times New Roman</vt:lpstr>
      <vt:lpstr>Wingdings</vt:lpstr>
      <vt:lpstr>Retrospect</vt:lpstr>
      <vt:lpstr>MRV ‘Measuring, reporting and verification’</vt:lpstr>
      <vt:lpstr>Nécessité d'une surveillance de la biodiversité</vt:lpstr>
      <vt:lpstr>Et en Afrique?</vt:lpstr>
      <vt:lpstr>Le concept MRV</vt:lpstr>
      <vt:lpstr>Concept MRV</vt:lpstr>
      <vt:lpstr>Présentation PowerPoint</vt:lpstr>
      <vt:lpstr>Appels à projets</vt:lpstr>
      <vt:lpstr>Aperçu des projets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MRV 2016:  focus sur la RD Congo</vt:lpstr>
      <vt:lpstr>Présentation PowerPoint</vt:lpstr>
      <vt:lpstr>Présentation PowerPoint</vt:lpstr>
      <vt:lpstr>Présentation PowerPoint</vt:lpstr>
      <vt:lpstr>Appel 2018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MRV ‘Measuring, reporting and verification’</dc:title>
  <dc:creator>Anne-Julie Rochette</dc:creator>
  <cp:lastModifiedBy>loube1234@outlook.com</cp:lastModifiedBy>
  <cp:revision>46</cp:revision>
  <dcterms:created xsi:type="dcterms:W3CDTF">2019-10-02T12:27:28Z</dcterms:created>
  <dcterms:modified xsi:type="dcterms:W3CDTF">2021-12-16T07:37:10Z</dcterms:modified>
</cp:coreProperties>
</file>