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4" r:id="rId2"/>
    <p:sldId id="281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523" r:id="rId11"/>
    <p:sldId id="524" r:id="rId12"/>
    <p:sldId id="525" r:id="rId13"/>
    <p:sldId id="526" r:id="rId14"/>
    <p:sldId id="527" r:id="rId15"/>
    <p:sldId id="503" r:id="rId1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deputte Renata - D2.4" initials="VR-D" lastIdx="2" clrIdx="0"/>
  <p:cmAuthor id="1" name="Luc Janssens" initials="LJ" lastIdx="1" clrIdx="1">
    <p:extLst>
      <p:ext uri="{19B8F6BF-5375-455C-9EA6-DF929625EA0E}">
        <p15:presenceInfo xmlns:p15="http://schemas.microsoft.com/office/powerpoint/2012/main" userId="S-1-5-21-860163302-2242777692-2885712055-13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2FF06E-ACA6-4268-A2AE-61F098F4C554}" v="11" dt="2021-12-14T08:00:15.1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3" autoAdjust="0"/>
    <p:restoredTop sz="96305" autoAdjust="0"/>
  </p:normalViewPr>
  <p:slideViewPr>
    <p:cSldViewPr snapToObjects="1">
      <p:cViewPr varScale="1">
        <p:scale>
          <a:sx n="105" d="100"/>
          <a:sy n="105" d="100"/>
        </p:scale>
        <p:origin x="15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7E4B5-1E26-41BA-ABA3-29E64686E31F}" type="datetimeFigureOut">
              <a:rPr lang="en-GB" smtClean="0"/>
              <a:t>14/12/2021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84E1B-78D2-4D18-95FB-A98C3C65C45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10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F83BF-0CFF-463F-86C9-8ED05BD28588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BE" altLang="en-US"/>
              <a:t>Click to edit Master text styles</a:t>
            </a:r>
          </a:p>
          <a:p>
            <a:pPr lvl="1"/>
            <a:r>
              <a:rPr lang="nl-BE" altLang="en-US"/>
              <a:t>Second level</a:t>
            </a:r>
          </a:p>
          <a:p>
            <a:pPr lvl="2"/>
            <a:r>
              <a:rPr lang="nl-BE" altLang="en-US"/>
              <a:t>Third level</a:t>
            </a:r>
          </a:p>
          <a:p>
            <a:pPr lvl="3"/>
            <a:r>
              <a:rPr lang="nl-BE" altLang="en-US"/>
              <a:t>Fourth level</a:t>
            </a:r>
          </a:p>
          <a:p>
            <a:pPr lvl="4"/>
            <a:r>
              <a:rPr lang="nl-BE" altLang="en-US"/>
              <a:t>Fifth level</a:t>
            </a: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0B0B82-AA13-4B9E-8981-784FE4BCB096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48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03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2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230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231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020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1913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410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123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8225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937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418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452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D9CAC-9008-44A8-A639-B20D3D34FE4A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226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AD8BF-D989-4F98-AB56-A24939822A30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E0517-C083-4F3A-85A8-B57392278B8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0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DF1386-ED18-481F-8EBA-0184B72A4257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73BDC-68F5-4D8C-82D6-BDCE05905FB9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111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8DC812-E358-45B0-931D-A028A3A1FE60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79BD-EE85-4407-9377-4270CF716F01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625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746B7F-95BE-45B0-B734-69CBBAC421EE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5CA8E-ECA2-4582-B2AA-F508F4698AD4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805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42B3C-9102-47F1-A684-68D506A4050B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7A5DD-3945-4E69-A695-8075045CDDBB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947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5CADA3-6200-478A-90F4-7EC51A72FA2D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89BD7-2661-4A8F-90ED-165014EC354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40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098361-A1A4-49DA-ABBF-4F9A1CDF325B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41F32-5D3D-4697-B96C-F733AD285D88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18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C2E13-C8FB-4EF4-BC38-48DA3A2CDADD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63D69-B2BD-49F9-B297-144AFFAE567A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986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0107E-140E-42CB-8A43-306708F32432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49D83-F622-44F1-8486-01004D9A4CA2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27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43D2AD-6C11-4136-B741-BFB14E97A41A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B2D9-0DBB-4FAE-81F5-9AD0CE78585A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84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9A609-E305-4751-86AA-DC4803B945EF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234C0-0B3F-4DFA-9ABB-9052A24723DF}" type="slidenum">
              <a:rPr lang="en-GB" altLang="en-US"/>
              <a:pPr/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207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A744AA5-73A8-468E-ACFB-278DC0F1798C}" type="datetime1">
              <a:rPr lang="en-GB" altLang="en-US"/>
              <a:pPr/>
              <a:t>14/12/2021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298178-6256-4514-91E9-4BB387CE9F65}" type="slidenum">
              <a:rPr lang="en-GB" altLang="en-US"/>
              <a:pPr/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9ac6/434b/aa99d2370913bd3d48743fe2/sbi-03-crp-14-fr.doc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9ac6/434b/aa99d2370913bd3d48743fe2/sbi-03-crp-14-fr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a17b/d374/a0d63136a4b69fdc6c603126/sbi-03-crp-15-fr.doc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336e/3724/c72d2380ff4f4b7b75f1b7c7/sbi-03-crp-16-fr.doc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af20/4384/cd891b55ca82f24c6fadfb0f/sbi-03-l-04-fr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24a4/29f7/f455d2202737235a732a715e/sbi-03-l-05-fr.doc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01ac/e587/56c0fbbd4a5610b6c950286a/sbi-03-crp-04-fr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67ae/4fea/f093405fd77d02c7761548e0/sbi-03-crp-05-fr.doc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9af5/fc5f/ac0342a9c6784cb927b130b4/sbi-03-crp-06-fr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bd.int/doc/c/0b9f/0a76/3540b5c7bac8ae77620fffb3/sbi-03-crp-08-fr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05BA8-CCE0-415B-87E7-E2E2F3782D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1CCEA-3DA2-45C6-99BB-7B7CA08ECD32}" type="slidenum">
              <a:rPr lang="en-GB" smtClean="0"/>
              <a:t>1</a:t>
            </a:fld>
            <a:endParaRPr lang="en-GB"/>
          </a:p>
        </p:txBody>
      </p:sp>
      <p:pic>
        <p:nvPicPr>
          <p:cNvPr id="7" name="Picture 6" descr="CEBioS-UniversLight_ORANGE.ai">
            <a:extLst>
              <a:ext uri="{FF2B5EF4-FFF2-40B4-BE49-F238E27FC236}">
                <a16:creationId xmlns:a16="http://schemas.microsoft.com/office/drawing/2014/main" id="{8168E2DF-47EF-4C08-BD00-005053A030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503" y="467345"/>
            <a:ext cx="2582994" cy="664198"/>
          </a:xfrm>
          <a:prstGeom prst="rect">
            <a:avLst/>
          </a:prstGeom>
        </p:spPr>
      </p:pic>
      <p:pic>
        <p:nvPicPr>
          <p:cNvPr id="8" name="Picture 7" descr="http://www.biodiv.be/cebios2/images/logo_DGCD2">
            <a:extLst>
              <a:ext uri="{FF2B5EF4-FFF2-40B4-BE49-F238E27FC236}">
                <a16:creationId xmlns:a16="http://schemas.microsoft.com/office/drawing/2014/main" id="{47E3AC2B-0356-4840-842B-4854DF07D2E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467345"/>
            <a:ext cx="1888244" cy="43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6B9EA7-9AD8-4925-B505-F83B6EC261CC}"/>
              </a:ext>
            </a:extLst>
          </p:cNvPr>
          <p:cNvSpPr/>
          <p:nvPr/>
        </p:nvSpPr>
        <p:spPr>
          <a:xfrm>
            <a:off x="457200" y="627241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Atelier CEBioS/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partenaires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CHM francophone, 13-16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decembre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2021, Niamey, Niger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9114EF-A3C9-4E1F-A148-CC770E05B0AF}"/>
              </a:ext>
            </a:extLst>
          </p:cNvPr>
          <p:cNvSpPr txBox="1"/>
          <p:nvPr/>
        </p:nvSpPr>
        <p:spPr>
          <a:xfrm>
            <a:off x="3419872" y="4365671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Han de Koeijer</a:t>
            </a:r>
          </a:p>
          <a:p>
            <a:r>
              <a:rPr lang="en-GB" sz="1400" b="1" dirty="0"/>
              <a:t>CEBioS </a:t>
            </a:r>
            <a:r>
              <a:rPr lang="en-GB" sz="1400" b="1" dirty="0" err="1"/>
              <a:t>gestionnaire</a:t>
            </a:r>
            <a:r>
              <a:rPr lang="en-GB" sz="1400" b="1" dirty="0"/>
              <a:t> volets CHM/Sensibilisation</a:t>
            </a:r>
            <a:endParaRPr lang="fr-BE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23F63B-20AE-4FB9-8512-A51295CDB415}"/>
              </a:ext>
            </a:extLst>
          </p:cNvPr>
          <p:cNvSpPr/>
          <p:nvPr/>
        </p:nvSpPr>
        <p:spPr>
          <a:xfrm>
            <a:off x="971600" y="2212707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2800" dirty="0"/>
              <a:t>Documents pour SBI-3</a:t>
            </a:r>
          </a:p>
          <a:p>
            <a:pPr algn="ctr"/>
            <a:r>
              <a:rPr lang="nl-BE" sz="2800" b="1" dirty="0"/>
              <a:t>CHM</a:t>
            </a:r>
            <a:br>
              <a:rPr lang="fr-BE" sz="2800" b="1" dirty="0"/>
            </a:br>
            <a:r>
              <a:rPr lang="en-GB" sz="2800" dirty="0"/>
              <a:t> 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62854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CRP-13 </a:t>
            </a:r>
            <a:r>
              <a:rPr lang="en-US" sz="2700" b="1" dirty="0" err="1"/>
              <a:t>renforcement</a:t>
            </a:r>
            <a:r>
              <a:rPr lang="en-US" sz="2700" b="1" dirty="0"/>
              <a:t> </a:t>
            </a:r>
            <a:r>
              <a:rPr lang="en-US" sz="2700" b="1" dirty="0" err="1"/>
              <a:t>capacités</a:t>
            </a:r>
            <a:r>
              <a:rPr lang="en-US" sz="2700" b="1" dirty="0"/>
              <a:t> et cooperation technique et </a:t>
            </a:r>
            <a:r>
              <a:rPr lang="en-US" sz="2700" b="1" dirty="0" err="1"/>
              <a:t>scientifique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https://www.cbd.int/doc/c/9ac6/434b/aa99d2370913bd3d48743fe2/sbi-03-crp-14-fr.docx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But du CHM selon article 13</a:t>
            </a:r>
          </a:p>
          <a:p>
            <a:pPr>
              <a:spcAft>
                <a:spcPts val="1800"/>
              </a:spcAft>
            </a:pPr>
            <a:r>
              <a:rPr lang="fr-FR" sz="2400" kern="0">
                <a:solidFill>
                  <a:schemeClr val="tx1"/>
                </a:solidFill>
                <a:latin typeface="Arial Narrow" panose="020B0606020202030204" pitchFamily="34" charset="0"/>
              </a:rPr>
              <a:t>Primordial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de le lire</a:t>
            </a:r>
          </a:p>
        </p:txBody>
      </p:sp>
    </p:spTree>
    <p:extLst>
      <p:ext uri="{BB962C8B-B14F-4D97-AF65-F5344CB8AC3E}">
        <p14:creationId xmlns:p14="http://schemas.microsoft.com/office/powerpoint/2010/main" val="366533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CRP-14 Plan </a:t>
            </a:r>
            <a:r>
              <a:rPr lang="en-US" sz="2700" b="1" dirty="0" err="1"/>
              <a:t>d’implementation</a:t>
            </a:r>
            <a:r>
              <a:rPr lang="en-US" sz="2700" b="1" dirty="0"/>
              <a:t> et </a:t>
            </a:r>
            <a:r>
              <a:rPr lang="en-US" sz="2700" b="1" dirty="0" err="1"/>
              <a:t>renforcement</a:t>
            </a:r>
            <a:r>
              <a:rPr lang="en-US" sz="2700" b="1" dirty="0"/>
              <a:t> des </a:t>
            </a:r>
            <a:r>
              <a:rPr lang="en-US" sz="2700" b="1" dirty="0" err="1"/>
              <a:t>capacités</a:t>
            </a:r>
            <a:r>
              <a:rPr lang="en-US" sz="2700" b="1" dirty="0"/>
              <a:t> CP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https://www.cbd.int/doc/c/9ac6/434b/aa99d2370913bd3d48743fe2/sbi-03-crp-14-fr.docx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Liens avec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BCH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Renforcement des capacités CP et le plan stratégique</a:t>
            </a:r>
          </a:p>
        </p:txBody>
      </p:sp>
    </p:spTree>
    <p:extLst>
      <p:ext uri="{BB962C8B-B14F-4D97-AF65-F5344CB8AC3E}">
        <p14:creationId xmlns:p14="http://schemas.microsoft.com/office/powerpoint/2010/main" val="153697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CRP-15 </a:t>
            </a:r>
            <a:r>
              <a:rPr lang="en-US" sz="2700" b="1" dirty="0" err="1"/>
              <a:t>Mobilisation</a:t>
            </a:r>
            <a:r>
              <a:rPr lang="en-US" sz="2700" b="1" dirty="0"/>
              <a:t> des resources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https://www.cbd.int/doc/c/a17b/d374/a0d63136a4b69fdc6c603126/sbi-03-crp-15-fr.docx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6.	Reconnaît également la nécessité pour les pays en développement de se doter d'autres moyens de mise en œuvre, notamment grâce à un appui technique [et financier] et à un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renforcement des capacités, y compris de prendre des mesures au niveau national pour mobiliser des ressources, en assurer le suivi et en rendre compte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20 informations des parties, banques et autres</a:t>
            </a:r>
          </a:p>
        </p:txBody>
      </p:sp>
    </p:spTree>
    <p:extLst>
      <p:ext uri="{BB962C8B-B14F-4D97-AF65-F5344CB8AC3E}">
        <p14:creationId xmlns:p14="http://schemas.microsoft.com/office/powerpoint/2010/main" val="378418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CRP-16 integration dans </a:t>
            </a:r>
            <a:r>
              <a:rPr lang="en-US" sz="2700" b="1" dirty="0" err="1"/>
              <a:t>secteurs</a:t>
            </a:r>
            <a:r>
              <a:rPr lang="en-US" sz="2700" b="1" dirty="0"/>
              <a:t> et </a:t>
            </a:r>
            <a:r>
              <a:rPr lang="en-US" sz="2700" b="1" dirty="0" err="1"/>
              <a:t>autres</a:t>
            </a:r>
            <a:r>
              <a:rPr lang="en-US" sz="2700" b="1" dirty="0"/>
              <a:t> </a:t>
            </a:r>
            <a:r>
              <a:rPr lang="en-US" sz="2700" b="1" dirty="0" err="1"/>
              <a:t>mésures</a:t>
            </a:r>
            <a:r>
              <a:rPr lang="en-US" sz="2700" b="1" dirty="0"/>
              <a:t> </a:t>
            </a:r>
            <a:r>
              <a:rPr lang="en-US" sz="2700" b="1" dirty="0" err="1"/>
              <a:t>stratégiques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https://www.cbd.int/doc/c/336e/3724/c72d2380ff4f4b7b75f1b7c7/sbi-03-crp-16-fr.docx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5 </a:t>
            </a:r>
            <a:r>
              <a:rPr lang="fr-FR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Prie les Parties et demande aux autres gouvernements, à tous les niveaux, de communiquer leurs études de cas, bonnes pratiques, leçons apprises et autres expériences pertinentes dans la mise en œuvre de l'approche stratégique à long terme et de son plan d'action, </a:t>
            </a:r>
            <a:r>
              <a:rPr lang="fr-FR" sz="18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dans le cadre de leurs rapports nationaux et du centre d'échange d'informations, </a:t>
            </a:r>
            <a:r>
              <a:rPr lang="fr-FR" sz="18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et prie la Secrétaire exécutive de faire figurer ces informations dans les prochaines éditions des Perspectives mondiales de la diversité biologique, y compris, le cas échéant, les expériences des peuples autochtones et des communautés locales, des entreprises et des organisations de la société civile, ainsi que d'autres parties prenantes</a:t>
            </a:r>
          </a:p>
          <a:p>
            <a:pPr>
              <a:spcAft>
                <a:spcPts val="1800"/>
              </a:spcAft>
            </a:pPr>
            <a:endParaRPr lang="fr-FR" sz="18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38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CRP-16 integration dans </a:t>
            </a:r>
            <a:r>
              <a:rPr lang="en-US" sz="2700" b="1" dirty="0" err="1"/>
              <a:t>secteurs</a:t>
            </a:r>
            <a:r>
              <a:rPr lang="en-US" sz="2700" b="1" dirty="0"/>
              <a:t> et </a:t>
            </a:r>
            <a:r>
              <a:rPr lang="en-US" sz="2700" b="1" dirty="0" err="1"/>
              <a:t>autres</a:t>
            </a:r>
            <a:r>
              <a:rPr lang="en-US" sz="2700" b="1" dirty="0"/>
              <a:t> </a:t>
            </a:r>
            <a:r>
              <a:rPr lang="en-US" sz="2700" b="1" dirty="0" err="1"/>
              <a:t>mésures</a:t>
            </a:r>
            <a:r>
              <a:rPr lang="en-US" sz="2700" b="1" dirty="0"/>
              <a:t> </a:t>
            </a:r>
            <a:r>
              <a:rPr lang="en-US" sz="2700" b="1" dirty="0" err="1"/>
              <a:t>stratégiques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6b La collaboration, le cas échéant, avec le Groupe spécial d'experts techniques sur le suivi du Cadre mondial de la biodiversité pour l'après-2020, qui sera créé conformément au paragraphe 11 du projet de décision sur les informations scientifiques et techniques à l'appui de l'examen des objectifs et cibles actualisés, ainsi que des indicateurs et des niveaux de référence connexes  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Plusieurs références au renforcement des capacités.</a:t>
            </a:r>
          </a:p>
          <a:p>
            <a:pPr>
              <a:spcAft>
                <a:spcPts val="1800"/>
              </a:spcAft>
            </a:pPr>
            <a:endParaRPr lang="fr-FR" sz="18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7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CEAA-BBFF-429A-A64A-A4D892E8F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Merci!</a:t>
            </a:r>
            <a:endParaRPr lang="fr-BE" dirty="0"/>
          </a:p>
        </p:txBody>
      </p:sp>
      <p:pic>
        <p:nvPicPr>
          <p:cNvPr id="8" name="Picture 7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BCF332DA-E836-4EB5-8EE4-B63BC6E99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196752"/>
            <a:ext cx="9251568" cy="619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3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L-4 Examen des </a:t>
            </a:r>
            <a:r>
              <a:rPr lang="en-US" sz="2700" b="1" dirty="0" err="1"/>
              <a:t>progrès</a:t>
            </a:r>
            <a:r>
              <a:rPr lang="en-US" sz="2700" b="1" dirty="0"/>
              <a:t> </a:t>
            </a:r>
            <a:r>
              <a:rPr lang="en-US" sz="2700" b="1" dirty="0" err="1"/>
              <a:t>accomplis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i)	La nécessité d’étendre le soutien politique et général à la mise en œuvre afin que tous les niveaux de gouvernement et toutes les parties prenantes de la société soient au courant des nombreuses valeurs de la diversité biologique [, dont les valeurs d’existence,] et des services écosystémiques connexes 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j)	Le besoin de partenariats à tous les niveaux afin d’appeler des actions de grande envergure pour mobiliser l’appropriation nécessaire pour assurer l’intégration de la diversité biologique à tous les secteurs du gouvernement, de la société et de l’économie, et de faciliter les synergies pour la mise en œuvre nationale des divers accords multilatéraux sur l'environnement 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k)	Le besoin d’un meilleur soutien à la coopération technique et scientifique entre les Parties et de renforcement des capacités </a:t>
            </a:r>
          </a:p>
          <a:p>
            <a:pPr>
              <a:spcAft>
                <a:spcPts val="1800"/>
              </a:spcAft>
            </a:pP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06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L-4 Examen des </a:t>
            </a:r>
            <a:r>
              <a:rPr lang="en-US" sz="2700" b="1" dirty="0" err="1"/>
              <a:t>progrès</a:t>
            </a:r>
            <a:r>
              <a:rPr lang="en-US" sz="2700" b="1" dirty="0"/>
              <a:t> </a:t>
            </a:r>
            <a:r>
              <a:rPr lang="en-US" sz="2700" b="1" dirty="0" err="1"/>
              <a:t>accomplis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k)	Le besoin d’un meilleur soutien à la coopération technique et scientifique entre les Parties et de renforcement des capacités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https://www.cbd.int/doc/c/af20/4384/cd891b55ca82f24c6fadfb0f/sbi-03-l-04-fr.docx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0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L-5 Communications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https://www.cbd.int/doc/c/24a4/29f7/f455d2202737235a732a715e/sbi-03-l-05-fr.docx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Pas de mention spécifique sur le CHM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4: [[Encourage][Invite]les Parties et invite toutes les parties prenantes à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utiliser/partager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les messages de communication par le biais des canaux médiatiques [nationaux] et médias sociaux pertinents, en particulier les messages axés sur l'action, afin d'informer tous les acteurs, privés et publics, et de mobiliser les énergies de ceux-ci et [à mobiliser des ressources humaines et financières suffisantes et prévisibles pour mener à bien ces tâches [en fonction de [la situation nationale et] l’article 20 de la Convention]]] ;</a:t>
            </a: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49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CRP-4 Gestion des </a:t>
            </a:r>
            <a:r>
              <a:rPr lang="en-US" sz="2700" b="1" dirty="0" err="1"/>
              <a:t>connaisances</a:t>
            </a:r>
            <a:r>
              <a:rPr lang="en-US" sz="2700" b="1" dirty="0"/>
              <a:t> et CHM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https://www.cbd.int/doc/c/01ac/e587/56c0fbbd4a5610b6c950286a/sbi-03-crp-04-fr.docx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6.	Exhorte les Parties et invite les autres gouvernements et les organisations compétentes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à créer des réseaux d’observation et des systèmes d’information sur la biodiversité disposant de ressources suffisantes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, appuyés par des politiques de partage des données, des activités de renforcement des capacités et des orientations connexes, afin de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sous-tendre la production des informations requises pour réaliser et suivre les objectifs et les cibles du cadre mondial de la biodiversité pour l’après-2020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en-US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Beaucoup sur le CHM dans les </a:t>
            </a:r>
            <a:r>
              <a:rPr lang="en-US" sz="2400" kern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paragraves</a:t>
            </a:r>
            <a:r>
              <a:rPr lang="en-US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qui </a:t>
            </a:r>
            <a:r>
              <a:rPr lang="en-US" sz="2400" kern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suivents</a:t>
            </a:r>
            <a:endParaRPr lang="en-US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0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CRP-5 </a:t>
            </a:r>
            <a:r>
              <a:rPr lang="en-US" sz="2700" b="1" dirty="0" err="1"/>
              <a:t>mécanismes</a:t>
            </a:r>
            <a:r>
              <a:rPr lang="en-US" sz="2700" b="1" dirty="0"/>
              <a:t> de planification ...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https://www.cbd.int/doc/c/67ae/4fea/f093405fd77d02c7761548e0/sbi-03-crp-05-fr.docx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9.	Décide que les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indicateurs phares [devraient être] [seront] utilisés par [toutes] les Parties dans leurs rapports nationaux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pour rendre compte de leur mise en œuvre du Cadre mondial de la biodiversité pour l'après-2020, lorsque cela est techniquement possible et selon [qu'il convient] [qu'il est applicable] [et conformément à l'article 20]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[et encourage la mise en place de mécanismes visant à renforcer les capacités des pays en développement afin d'aider à combler les lacunes en matière de suivi et de rapports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] ;</a:t>
            </a:r>
          </a:p>
        </p:txBody>
      </p:sp>
    </p:spTree>
    <p:extLst>
      <p:ext uri="{BB962C8B-B14F-4D97-AF65-F5344CB8AC3E}">
        <p14:creationId xmlns:p14="http://schemas.microsoft.com/office/powerpoint/2010/main" val="407904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CRP-5 </a:t>
            </a:r>
            <a:r>
              <a:rPr lang="en-US" sz="2700" b="1" dirty="0" err="1"/>
              <a:t>mécanismes</a:t>
            </a:r>
            <a:r>
              <a:rPr lang="en-US" sz="2700" b="1" dirty="0"/>
              <a:t> de planification ...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15.	Invite les organisations internationales, régionales, sous-régionales ou nationales compétentes à soutenir les pays dans la mise à jour et la révision des stratégies et plans d'action nationaux en matière de biodiversité et dans la préparation des rapports nationaux, notamment en fournissant des données pertinentes, en soutenant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la mise en œuvre du cadre de suivi et des activités d'information et de développement des capacités 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;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16 b)	Développant plus avant l'outil en ligne pour les </a:t>
            </a:r>
            <a:r>
              <a:rPr lang="fr-FR" sz="2400" kern="0" dirty="0">
                <a:solidFill>
                  <a:schemeClr val="tx1"/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rapports nationaux sur le centre d'échange d'informations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de la Convention, l'outil en ligne de suivi des décisions, et le Programme d'action de </a:t>
            </a:r>
            <a:r>
              <a:rPr lang="fr-FR" sz="2400" kern="0" dirty="0" err="1">
                <a:solidFill>
                  <a:schemeClr val="tx1"/>
                </a:solidFill>
                <a:latin typeface="Arial Narrow" panose="020B0606020202030204" pitchFamily="34" charset="0"/>
              </a:rPr>
              <a:t>Sharm</a:t>
            </a: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 El-Sheikh - Kunming en faveur de la nature et des populations ;</a:t>
            </a:r>
          </a:p>
          <a:p>
            <a:pPr>
              <a:spcAft>
                <a:spcPts val="1800"/>
              </a:spcAft>
            </a:pP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1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700" b="1" dirty="0"/>
              <a:t>CRP-6 </a:t>
            </a:r>
            <a:r>
              <a:rPr lang="en-US" sz="2700" b="1" dirty="0" err="1"/>
              <a:t>Renforcement</a:t>
            </a:r>
            <a:r>
              <a:rPr lang="en-US" sz="2700" b="1" dirty="0"/>
              <a:t> </a:t>
            </a:r>
            <a:r>
              <a:rPr lang="en-US" sz="2700" b="1" dirty="0" err="1"/>
              <a:t>capacités</a:t>
            </a:r>
            <a:r>
              <a:rPr lang="en-US" sz="2700" b="1" dirty="0"/>
              <a:t> NP</a:t>
            </a:r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https://www.cbd.int/doc/c/9af5/fc5f/ac0342a9c6784cb927b130b4/sbi-03-crp-06-fr.docx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Lien avec le cadre stratégique pour le renforcement des capacités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ABS-CH utilisation pour transmettre priorités en besoin de renforcement et opportunités</a:t>
            </a:r>
          </a:p>
        </p:txBody>
      </p:sp>
    </p:spTree>
    <p:extLst>
      <p:ext uri="{BB962C8B-B14F-4D97-AF65-F5344CB8AC3E}">
        <p14:creationId xmlns:p14="http://schemas.microsoft.com/office/powerpoint/2010/main" val="15064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7283" y="943950"/>
            <a:ext cx="2289037" cy="972841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657350" y="973920"/>
            <a:ext cx="5829300" cy="62865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700" b="1" dirty="0"/>
              <a:t>CRP-8 </a:t>
            </a:r>
            <a:r>
              <a:rPr lang="en-US" sz="2700" b="1" dirty="0" err="1"/>
              <a:t>authorités</a:t>
            </a:r>
            <a:r>
              <a:rPr lang="en-US" sz="2700" b="1" dirty="0"/>
              <a:t> </a:t>
            </a:r>
            <a:r>
              <a:rPr lang="en-US" sz="2700" b="1" dirty="0" err="1"/>
              <a:t>infranationales</a:t>
            </a:r>
            <a:r>
              <a:rPr lang="en-US" sz="2700" b="1" dirty="0"/>
              <a:t> et </a:t>
            </a:r>
            <a:r>
              <a:rPr lang="en-US" sz="2700" b="1" dirty="0" err="1"/>
              <a:t>municipalités</a:t>
            </a:r>
            <a:endParaRPr lang="en-US" sz="2700" b="1" dirty="0"/>
          </a:p>
        </p:txBody>
      </p:sp>
      <p:sp>
        <p:nvSpPr>
          <p:cNvPr id="11" name="Tijdelijke aanduiding voor inhoud 7"/>
          <p:cNvSpPr txBox="1">
            <a:spLocks/>
          </p:cNvSpPr>
          <p:nvPr/>
        </p:nvSpPr>
        <p:spPr>
          <a:xfrm>
            <a:off x="539552" y="1916789"/>
            <a:ext cx="7992888" cy="446453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BAA50B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j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 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  <a:hlinkClick r:id="rId4"/>
              </a:rPr>
              <a:t>https://www.cbd.int/doc/c/0b9f/0a76/3540b5c7bac8ae77620fffb3/sbi-03-crp-08-fr.docx</a:t>
            </a:r>
            <a:endParaRPr lang="fr-FR" sz="2400" kern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Renforcement des capacités plusieurs fois mentionné</a:t>
            </a:r>
          </a:p>
          <a:p>
            <a:pPr>
              <a:spcAft>
                <a:spcPts val="1800"/>
              </a:spcAft>
            </a:pPr>
            <a:r>
              <a:rPr lang="fr-FR" sz="2400" kern="0" dirty="0">
                <a:solidFill>
                  <a:schemeClr val="tx1"/>
                </a:solidFill>
                <a:latin typeface="Arial Narrow" panose="020B0606020202030204" pitchFamily="34" charset="0"/>
              </a:rPr>
              <a:t>Partage d’informations mais pas mention de CHM</a:t>
            </a:r>
          </a:p>
        </p:txBody>
      </p:sp>
    </p:spTree>
    <p:extLst>
      <p:ext uri="{BB962C8B-B14F-4D97-AF65-F5344CB8AC3E}">
        <p14:creationId xmlns:p14="http://schemas.microsoft.com/office/powerpoint/2010/main" val="352350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DONature</Template>
  <TotalTime>2759</TotalTime>
  <Words>1195</Words>
  <Application>Microsoft Office PowerPoint</Application>
  <PresentationFormat>Affichage à l'écran (4:3)</PresentationFormat>
  <Paragraphs>68</Paragraphs>
  <Slides>15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Office Theme</vt:lpstr>
      <vt:lpstr>Présentation PowerPoint</vt:lpstr>
      <vt:lpstr>L-4 Examen des progrès accomplis</vt:lpstr>
      <vt:lpstr>L-4 Examen des progrès accomplis</vt:lpstr>
      <vt:lpstr>L-5 Communications</vt:lpstr>
      <vt:lpstr>CRP-4 Gestion des connaisances et CHM</vt:lpstr>
      <vt:lpstr>CRP-5 mécanismes de planification ...</vt:lpstr>
      <vt:lpstr>CRP-5 mécanismes de planification ...</vt:lpstr>
      <vt:lpstr>CRP-6 Renforcement capacités NP</vt:lpstr>
      <vt:lpstr>CRP-8 authorités infranationales et municipalités</vt:lpstr>
      <vt:lpstr>CRP-13 renforcement capacités et cooperation technique et scientifique</vt:lpstr>
      <vt:lpstr>CRP-14 Plan d’implementation et renforcement des capacités CP</vt:lpstr>
      <vt:lpstr>CRP-15 Mobilisation des resources</vt:lpstr>
      <vt:lpstr>CRP-16 integration dans secteurs et autres mésures stratégiques</vt:lpstr>
      <vt:lpstr>CRP-16 integration dans secteurs et autres mésures stratégiques</vt:lpstr>
      <vt:lpstr>Merci!</vt:lpstr>
    </vt:vector>
  </TitlesOfParts>
  <Company>RBINS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Cycle Management (PCM)</dc:title>
  <dc:creator>Luc Janssens</dc:creator>
  <cp:lastModifiedBy>loube1234@outlook.com</cp:lastModifiedBy>
  <cp:revision>336</cp:revision>
  <dcterms:created xsi:type="dcterms:W3CDTF">2014-06-18T14:38:14Z</dcterms:created>
  <dcterms:modified xsi:type="dcterms:W3CDTF">2021-12-14T10:13:30Z</dcterms:modified>
</cp:coreProperties>
</file>