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9" r:id="rId2"/>
    <p:sldId id="311" r:id="rId3"/>
    <p:sldId id="296" r:id="rId4"/>
    <p:sldId id="299" r:id="rId5"/>
    <p:sldId id="317" r:id="rId6"/>
    <p:sldId id="318" r:id="rId7"/>
    <p:sldId id="319" r:id="rId8"/>
    <p:sldId id="320" r:id="rId9"/>
    <p:sldId id="315" r:id="rId10"/>
    <p:sldId id="316" r:id="rId11"/>
    <p:sldId id="312" r:id="rId12"/>
    <p:sldId id="30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29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53A8-8EBF-49AC-B7DA-24E1CF2B144A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4FF2-BAC8-4D00-9861-CA45F41700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0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4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4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32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07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79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23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8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F0B7-3D81-4ED8-B4FD-1BC9E250FE36}" type="datetimeFigureOut">
              <a:rPr lang="fr-FR" smtClean="0"/>
              <a:pPr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0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62847"/>
            <a:ext cx="7992888" cy="1210439"/>
          </a:xfrm>
        </p:spPr>
        <p:txBody>
          <a:bodyPr>
            <a:normAutofit/>
          </a:bodyPr>
          <a:lstStyle/>
          <a:p>
            <a:pPr marL="182880"/>
            <a:r>
              <a:rPr lang="fr-FR" sz="2800" b="1" dirty="0">
                <a:latin typeface="Bookman Old Style" panose="02050604050505020204" pitchFamily="18" charset="0"/>
              </a:rPr>
              <a:t>Atelier sous régional des pays francophones partenaires du CHM </a:t>
            </a:r>
            <a:r>
              <a:rPr lang="fr-FR" sz="2800" b="1" dirty="0" smtClean="0">
                <a:latin typeface="Bookman Old Style" panose="02050604050505020204" pitchFamily="18" charset="0"/>
              </a:rPr>
              <a:t>Belge</a:t>
            </a:r>
            <a:br>
              <a:rPr lang="fr-FR" sz="2800" b="1" dirty="0" smtClean="0">
                <a:latin typeface="Bookman Old Style" panose="02050604050505020204" pitchFamily="18" charset="0"/>
              </a:rPr>
            </a:br>
            <a:r>
              <a:rPr lang="fr-FR" sz="1800" b="1" i="1" dirty="0">
                <a:latin typeface="Bookman Old Style" panose="02050604050505020204" pitchFamily="18" charset="0"/>
              </a:rPr>
              <a:t>Niamey, du 13 au 16 décembre </a:t>
            </a:r>
            <a:r>
              <a:rPr lang="fr-FR" sz="1800" b="1" i="1" dirty="0" smtClean="0">
                <a:latin typeface="Bookman Old Style" panose="02050604050505020204" pitchFamily="18" charset="0"/>
              </a:rPr>
              <a:t>2021</a:t>
            </a:r>
            <a:endParaRPr lang="fr-FR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36621" y="5517232"/>
            <a:ext cx="307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</a:rPr>
              <a:t> Robert M. LOUARI, Point focal CHM du Burkina Faso</a:t>
            </a:r>
            <a:endParaRPr lang="fr-FR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C:\Users\HP\Videos\burkina-fas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-27384"/>
            <a:ext cx="3571900" cy="1571636"/>
          </a:xfrm>
          <a:prstGeom prst="rect">
            <a:avLst/>
          </a:prstGeom>
          <a:noFill/>
        </p:spPr>
      </p:pic>
      <p:pic>
        <p:nvPicPr>
          <p:cNvPr id="3" name="Image 7" descr="C:\Users\MS\Pictures\Capture.PNG CH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" y="44624"/>
            <a:ext cx="1856482" cy="12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498128" y="44624"/>
            <a:ext cx="1632574" cy="1428760"/>
            <a:chOff x="7498128" y="44624"/>
            <a:chExt cx="1632574" cy="1428760"/>
          </a:xfrm>
        </p:grpSpPr>
        <p:pic>
          <p:nvPicPr>
            <p:cNvPr id="5" name="Image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94594" y="44624"/>
              <a:ext cx="142876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7498128" y="961349"/>
              <a:ext cx="163257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CHM-Burkina</a:t>
              </a:r>
              <a:endParaRPr lang="fr-FR" dirty="0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720"/>
            <a:ext cx="5797020" cy="3872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88640"/>
            <a:ext cx="853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fr-FR" dirty="0"/>
              <a:t>Constitution du groupe de travail multisectoriel pour l’intégration de la biodiversité dans les secteurs économiques au Burkina Faso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736" y="5992304"/>
            <a:ext cx="911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fr-FR" b="1" i="1" dirty="0"/>
              <a:t>50 participants de </a:t>
            </a:r>
            <a:r>
              <a:rPr lang="fr-FR" b="1" i="1" dirty="0" smtClean="0"/>
              <a:t>structures avec des conclusions</a:t>
            </a:r>
          </a:p>
          <a:p>
            <a:pPr algn="ctr"/>
            <a:r>
              <a:rPr lang="fr-FR" b="1" i="1" dirty="0" smtClean="0"/>
              <a:t>Sur le CHM :  </a:t>
            </a:r>
            <a:endParaRPr lang="fr-FR" b="1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6711" y="188640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Le </a:t>
            </a:r>
            <a:r>
              <a:rPr lang="fr-FR" dirty="0" smtClean="0"/>
              <a:t>CHM sera </a:t>
            </a:r>
            <a:r>
              <a:rPr lang="fr-FR" dirty="0"/>
              <a:t>mis en contribution pour cette initiative du projet </a:t>
            </a:r>
            <a:r>
              <a:rPr lang="fr-FR" dirty="0" err="1"/>
              <a:t>Biodev</a:t>
            </a:r>
            <a:r>
              <a:rPr lang="fr-FR" dirty="0"/>
              <a:t> pour le Burkina Faso.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9439" y="16288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CHM a été identifié comme portail web pour abriter la base de données et la diffusion des bonnes pratiques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16628"/>
            <a:ext cx="6444208" cy="4084215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98528"/>
            <a:ext cx="2448272" cy="1038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8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3621" y="18864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Bookman Old Style" panose="02050604050505020204" pitchFamily="18" charset="0"/>
              </a:rPr>
              <a:t> </a:t>
            </a:r>
            <a:r>
              <a:rPr lang="fr-FR" sz="3200" b="1" dirty="0"/>
              <a:t>Avril </a:t>
            </a:r>
            <a:r>
              <a:rPr lang="fr-FR" sz="3200" b="1" dirty="0" smtClean="0"/>
              <a:t>2021</a:t>
            </a:r>
            <a:endParaRPr lang="fr-FR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756" y="773415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Appel </a:t>
            </a:r>
            <a:r>
              <a:rPr lang="fr-FR" sz="2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à projets pour le transfert des sites web CHM PTK vers </a:t>
            </a:r>
            <a:r>
              <a:rPr lang="fr-FR" sz="24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Bioland</a:t>
            </a:r>
            <a:endParaRPr lang="fr-FR" sz="24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5843" y="1669837"/>
            <a:ext cx="851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BE" sz="2400" dirty="0">
                <a:latin typeface="Bookman Old Style" panose="02050604050505020204" pitchFamily="18" charset="0"/>
              </a:rPr>
              <a:t>Session de renforcement des capacités des membres de la cellule diversité biologique à l’usage des fonctionnalités des outils </a:t>
            </a:r>
            <a:r>
              <a:rPr lang="fr-BE" sz="2400" dirty="0" err="1">
                <a:latin typeface="Bookman Old Style" panose="02050604050505020204" pitchFamily="18" charset="0"/>
              </a:rPr>
              <a:t>ptk</a:t>
            </a:r>
            <a:r>
              <a:rPr lang="fr-BE" sz="2400" dirty="0">
                <a:latin typeface="Bookman Old Style" panose="02050604050505020204" pitchFamily="18" charset="0"/>
              </a:rPr>
              <a:t> et du </a:t>
            </a:r>
            <a:r>
              <a:rPr lang="fr-BE" sz="2400" dirty="0" err="1" smtClean="0">
                <a:latin typeface="Bookman Old Style" panose="02050604050505020204" pitchFamily="18" charset="0"/>
              </a:rPr>
              <a:t>bioland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35591"/>
            <a:ext cx="7943258" cy="38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96019" cy="35730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74010"/>
            <a:ext cx="4562180" cy="34839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780" y="4792839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latin typeface="Bookman Old Style" panose="02050604050505020204" pitchFamily="18" charset="0"/>
              </a:rPr>
              <a:t>Participants à la session de formation autour d’une dizaine </a:t>
            </a:r>
            <a:endParaRPr lang="fr-FR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98072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BE" sz="2000" dirty="0" smtClean="0">
                <a:latin typeface="Bookman Old Style" panose="02050604050505020204" pitchFamily="18" charset="0"/>
              </a:rPr>
              <a:t>Session </a:t>
            </a:r>
            <a:r>
              <a:rPr lang="fr-BE" sz="2000" dirty="0">
                <a:latin typeface="Bookman Old Style" panose="02050604050505020204" pitchFamily="18" charset="0"/>
              </a:rPr>
              <a:t>de mise en ligne des données du CHM dans les sections du </a:t>
            </a:r>
            <a:r>
              <a:rPr lang="fr-BE" sz="2000" dirty="0" err="1">
                <a:latin typeface="Bookman Old Style" panose="02050604050505020204" pitchFamily="18" charset="0"/>
              </a:rPr>
              <a:t>Bioland</a:t>
            </a:r>
            <a:r>
              <a:rPr lang="fr-BE" sz="2000" dirty="0">
                <a:latin typeface="Bookman Old Style" panose="02050604050505020204" pitchFamily="18" charset="0"/>
              </a:rPr>
              <a:t> </a:t>
            </a:r>
            <a:endParaRPr lang="fr-FR" sz="2000" dirty="0">
              <a:latin typeface="Bookman Old Style" panose="0205060405050502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621" y="18864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Bookman Old Style" panose="02050604050505020204" pitchFamily="18" charset="0"/>
              </a:rPr>
              <a:t> </a:t>
            </a:r>
            <a:r>
              <a:rPr lang="fr-FR" sz="3200" b="1" dirty="0" smtClean="0"/>
              <a:t>Juillet 2021</a:t>
            </a:r>
            <a:endParaRPr lang="fr-F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658462"/>
            <a:ext cx="6932717" cy="51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35696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latin typeface="Bookman Old Style" panose="02050604050505020204" pitchFamily="18" charset="0"/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Problèmes majeurs rencontrés :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1556792"/>
            <a:ext cx="547260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Bookman Old Style" panose="02050604050505020204" pitchFamily="18" charset="0"/>
              </a:rPr>
              <a:t>Instabilité institutionnelle :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39330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- SP/CNDD est nommé SG/MEEVCC;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256639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- Le point focal CDB est nommé CT des </a:t>
            </a:r>
            <a:r>
              <a:rPr lang="fr-FR" dirty="0" smtClean="0"/>
              <a:t>programmes du SPCNDD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1806" y="508518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- Ancien PF/CDB est nommé SP/CNDD</a:t>
            </a:r>
          </a:p>
        </p:txBody>
      </p:sp>
    </p:spTree>
    <p:extLst>
      <p:ext uri="{BB962C8B-B14F-4D97-AF65-F5344CB8AC3E}">
        <p14:creationId xmlns:p14="http://schemas.microsoft.com/office/powerpoint/2010/main" val="16778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836712"/>
            <a:ext cx="66967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Les lacunes de l’ancien pf-CDB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2674" y="1949495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- SPANB – révisé n’a pas encore connu sa finalisation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360689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- Paralyse les autres actions à entreprendre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489495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 smtClean="0"/>
              <a:t>- Aucune </a:t>
            </a:r>
            <a:r>
              <a:rPr lang="fr-FR" dirty="0"/>
              <a:t>source de financement du CHM</a:t>
            </a:r>
          </a:p>
        </p:txBody>
      </p:sp>
    </p:spTree>
    <p:extLst>
      <p:ext uri="{BB962C8B-B14F-4D97-AF65-F5344CB8AC3E}">
        <p14:creationId xmlns:p14="http://schemas.microsoft.com/office/powerpoint/2010/main" val="31616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40466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Solutions envisageables :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997277"/>
            <a:ext cx="77048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 smtClean="0"/>
              <a:t>Accompagnement </a:t>
            </a:r>
            <a:r>
              <a:rPr lang="fr-FR" dirty="0"/>
              <a:t>véritable du nouveau </a:t>
            </a:r>
            <a:r>
              <a:rPr lang="fr-FR" dirty="0" smtClean="0"/>
              <a:t>pf-CDB pour le CHM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005064"/>
            <a:ext cx="46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Bookman Old Style" panose="02050604050505020204" pitchFamily="18" charset="0"/>
              </a:rPr>
              <a:t>- Implication dans l’exercice de l’élaboration de la Monographie nationale sur la diversité biologique 2020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5516" y="216697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Bookman Old Style" panose="02050604050505020204" pitchFamily="18" charset="0"/>
              </a:rPr>
              <a:t>- Impliquer CHM à l’atelier </a:t>
            </a:r>
            <a:r>
              <a:rPr lang="fr-FR" sz="2400" dirty="0">
                <a:latin typeface="Bookman Old Style" panose="02050604050505020204" pitchFamily="18" charset="0"/>
              </a:rPr>
              <a:t>de démarrage du projet </a:t>
            </a:r>
            <a:r>
              <a:rPr lang="fr-FR" sz="2400" dirty="0" smtClean="0">
                <a:latin typeface="Bookman Old Style" panose="02050604050505020204" pitchFamily="18" charset="0"/>
              </a:rPr>
              <a:t>biodev2030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97" y="2997968"/>
            <a:ext cx="2789101" cy="38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92696"/>
            <a:ext cx="763284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Dans la mise en œuvre du projet biodev2030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234" y="263691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- Protocole d’accord entre l’UICN-Burkina et le CHM pour abriter le portail </a:t>
            </a:r>
            <a:r>
              <a:rPr lang="fr-FR" dirty="0" smtClean="0"/>
              <a:t>web du projet biodev2030;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0234" y="42210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 smtClean="0"/>
              <a:t>- Renforcement </a:t>
            </a:r>
            <a:r>
              <a:rPr lang="fr-FR" dirty="0"/>
              <a:t>de capacités dans la mise en œuvre du projet biodev2030, dont le CHM est partie </a:t>
            </a:r>
            <a:r>
              <a:rPr lang="fr-FR" dirty="0" smtClean="0"/>
              <a:t>prenante;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9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92696"/>
            <a:ext cx="763284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 smtClean="0"/>
              <a:t>Opérationnalisation de la Cellule Biodiversité 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23488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 smtClean="0"/>
              <a:t>- Composé </a:t>
            </a:r>
            <a:r>
              <a:rPr lang="fr-FR" dirty="0"/>
              <a:t>de </a:t>
            </a:r>
            <a:r>
              <a:rPr lang="fr-FR" b="1" dirty="0">
                <a:solidFill>
                  <a:srgbClr val="FF0000"/>
                </a:solidFill>
              </a:rPr>
              <a:t>huit</a:t>
            </a:r>
            <a:r>
              <a:rPr lang="fr-FR" dirty="0"/>
              <a:t> membre, ce groupe est chargé de la mise en œuvre des activités de la convention DB ,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576" y="395889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 smtClean="0"/>
              <a:t>- Le </a:t>
            </a:r>
            <a:r>
              <a:rPr lang="fr-FR" dirty="0"/>
              <a:t>groupe est motivé pour la cause de la </a:t>
            </a:r>
            <a:r>
              <a:rPr lang="fr-FR" dirty="0" smtClean="0"/>
              <a:t>thématique ; </a:t>
            </a:r>
            <a:r>
              <a:rPr lang="fr-FR" b="1" dirty="0">
                <a:solidFill>
                  <a:srgbClr val="FF0000"/>
                </a:solidFill>
              </a:rPr>
              <a:t>5/8</a:t>
            </a:r>
            <a:r>
              <a:rPr lang="fr-FR" dirty="0"/>
              <a:t> nouvellement </a:t>
            </a:r>
            <a:r>
              <a:rPr lang="fr-FR" dirty="0" err="1"/>
              <a:t>afféctés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prèts</a:t>
            </a:r>
            <a:r>
              <a:rPr lang="fr-FR" dirty="0" smtClean="0"/>
              <a:t> pour le travail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4723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latin typeface="Bookman Old Style" panose="02050604050505020204" pitchFamily="18" charset="0"/>
              </a:rPr>
              <a:t>PLAN </a:t>
            </a:r>
            <a:r>
              <a:rPr lang="fr-FR" sz="3200" b="1" dirty="0" smtClean="0">
                <a:latin typeface="Bookman Old Style" panose="02050604050505020204" pitchFamily="18" charset="0"/>
              </a:rPr>
              <a:t>:</a:t>
            </a:r>
            <a:endParaRPr lang="fr-FR" sz="3200" b="1" dirty="0">
              <a:latin typeface="Bookman Old Style" panose="020506040505050202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49885" y="147362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  </a:t>
            </a:r>
            <a:r>
              <a:rPr lang="fr-FR" dirty="0" smtClean="0"/>
              <a:t>1. Développement </a:t>
            </a:r>
            <a:r>
              <a:rPr lang="fr-FR" dirty="0"/>
              <a:t>CHM depuis 2019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22913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2. Projets d’amélioration du CHM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299524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3. Problèmes rencontrés</a:t>
            </a:r>
          </a:p>
        </p:txBody>
      </p:sp>
      <p:pic>
        <p:nvPicPr>
          <p:cNvPr id="8" name="Image 7" descr="C:\Users\hpM6\AppData\Local\Microsoft\Windows\Temporary Internet Files\Content.Word\DSCF78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36" y="19860"/>
            <a:ext cx="2887712" cy="232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hpM6\AppData\Local\Microsoft\Windows\Temporary Internet Files\Content.Word\CIMG05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8737"/>
            <a:ext cx="3059832" cy="2320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159513" y="366053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4. Solutions envisagées</a:t>
            </a:r>
          </a:p>
        </p:txBody>
      </p:sp>
    </p:spTree>
    <p:extLst>
      <p:ext uri="{BB962C8B-B14F-4D97-AF65-F5344CB8AC3E}">
        <p14:creationId xmlns:p14="http://schemas.microsoft.com/office/powerpoint/2010/main" val="26705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2"/>
          <p:cNvGrpSpPr>
            <a:grpSpLocks/>
          </p:cNvGrpSpPr>
          <p:nvPr/>
        </p:nvGrpSpPr>
        <p:grpSpPr bwMode="auto">
          <a:xfrm>
            <a:off x="1471613" y="3983038"/>
            <a:ext cx="2352675" cy="2735262"/>
            <a:chOff x="479425" y="4059342"/>
            <a:chExt cx="2352829" cy="2735158"/>
          </a:xfrm>
        </p:grpSpPr>
        <p:cxnSp>
          <p:nvCxnSpPr>
            <p:cNvPr id="5" name="Connecteur droit 4"/>
            <p:cNvCxnSpPr/>
            <p:nvPr/>
          </p:nvCxnSpPr>
          <p:spPr bwMode="auto">
            <a:xfrm flipH="1">
              <a:off x="1819778" y="4156870"/>
              <a:ext cx="144025" cy="11932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139" name="Groupe 9"/>
            <p:cNvGrpSpPr>
              <a:grpSpLocks/>
            </p:cNvGrpSpPr>
            <p:nvPr/>
          </p:nvGrpSpPr>
          <p:grpSpPr bwMode="auto">
            <a:xfrm>
              <a:off x="479425" y="4059342"/>
              <a:ext cx="2352829" cy="2735158"/>
              <a:chOff x="479425" y="4059342"/>
              <a:chExt cx="2352829" cy="2735158"/>
            </a:xfrm>
          </p:grpSpPr>
          <p:pic>
            <p:nvPicPr>
              <p:cNvPr id="5140" name="Picture 18" descr="Gif animé Chevaux gratuit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425" y="4660921"/>
                <a:ext cx="2352829" cy="213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1" name="Picture 19" descr="gifs burkina_faso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5131">
                <a:off x="1249878" y="4059342"/>
                <a:ext cx="755689" cy="497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e 14"/>
          <p:cNvGrpSpPr>
            <a:grpSpLocks/>
          </p:cNvGrpSpPr>
          <p:nvPr/>
        </p:nvGrpSpPr>
        <p:grpSpPr bwMode="auto">
          <a:xfrm>
            <a:off x="4068763" y="3938588"/>
            <a:ext cx="2352675" cy="2736850"/>
            <a:chOff x="3592513" y="3932431"/>
            <a:chExt cx="2352828" cy="2736657"/>
          </a:xfrm>
        </p:grpSpPr>
        <p:cxnSp>
          <p:nvCxnSpPr>
            <p:cNvPr id="10" name="Connecteur droit 9"/>
            <p:cNvCxnSpPr/>
            <p:nvPr/>
          </p:nvCxnSpPr>
          <p:spPr bwMode="auto">
            <a:xfrm flipH="1">
              <a:off x="4932865" y="4031458"/>
              <a:ext cx="144025" cy="11932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135" name="Groupe 4"/>
            <p:cNvGrpSpPr>
              <a:grpSpLocks/>
            </p:cNvGrpSpPr>
            <p:nvPr/>
          </p:nvGrpSpPr>
          <p:grpSpPr bwMode="auto">
            <a:xfrm>
              <a:off x="3592513" y="3932431"/>
              <a:ext cx="2352828" cy="2736657"/>
              <a:chOff x="3592513" y="3932431"/>
              <a:chExt cx="2352828" cy="2736657"/>
            </a:xfrm>
          </p:grpSpPr>
          <p:pic>
            <p:nvPicPr>
              <p:cNvPr id="5136" name="Picture 18" descr="Gif animé Chevaux gratuit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513" y="4535508"/>
                <a:ext cx="2352828" cy="2133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" name="Picture 19" descr="gifs burkina_faso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5131">
                <a:off x="4370447" y="3932431"/>
                <a:ext cx="755689" cy="497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Groupe 16"/>
          <p:cNvGrpSpPr>
            <a:grpSpLocks/>
          </p:cNvGrpSpPr>
          <p:nvPr/>
        </p:nvGrpSpPr>
        <p:grpSpPr bwMode="auto">
          <a:xfrm>
            <a:off x="6516688" y="4067175"/>
            <a:ext cx="2352675" cy="2727325"/>
            <a:chOff x="6516688" y="4067785"/>
            <a:chExt cx="2352828" cy="2726715"/>
          </a:xfrm>
        </p:grpSpPr>
        <p:cxnSp>
          <p:nvCxnSpPr>
            <p:cNvPr id="15" name="Connecteur droit 14"/>
            <p:cNvCxnSpPr/>
            <p:nvPr/>
          </p:nvCxnSpPr>
          <p:spPr bwMode="auto">
            <a:xfrm flipH="1">
              <a:off x="7857040" y="4156870"/>
              <a:ext cx="144025" cy="11932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131" name="Groupe 11"/>
            <p:cNvGrpSpPr>
              <a:grpSpLocks/>
            </p:cNvGrpSpPr>
            <p:nvPr/>
          </p:nvGrpSpPr>
          <p:grpSpPr bwMode="auto">
            <a:xfrm>
              <a:off x="6516688" y="4067785"/>
              <a:ext cx="2352828" cy="2726715"/>
              <a:chOff x="6516688" y="4067785"/>
              <a:chExt cx="2352828" cy="2726715"/>
            </a:xfrm>
          </p:grpSpPr>
          <p:pic>
            <p:nvPicPr>
              <p:cNvPr id="5132" name="Picture 18" descr="Gif animé Chevaux gratuit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688" y="4660921"/>
                <a:ext cx="2352828" cy="213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" name="Picture 19" descr="gifs burkina_faso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5131">
                <a:off x="7295226" y="4067785"/>
                <a:ext cx="755689" cy="497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Nuage 18"/>
          <p:cNvSpPr/>
          <p:nvPr/>
        </p:nvSpPr>
        <p:spPr>
          <a:xfrm>
            <a:off x="1907704" y="847443"/>
            <a:ext cx="5226243" cy="1970486"/>
          </a:xfrm>
          <a:prstGeom prst="cloud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339752" y="891509"/>
            <a:ext cx="3744416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800" b="1" kern="0" dirty="0" smtClean="0">
                <a:ln/>
                <a:solidFill>
                  <a:prstClr val="white"/>
                </a:solidFill>
                <a:latin typeface="Edwardian Script ITC" pitchFamily="66" charset="0"/>
                <a:cs typeface="Arial" charset="0"/>
              </a:rPr>
              <a:t>Merci</a:t>
            </a:r>
            <a:endParaRPr lang="en-GB" sz="1400" b="1" kern="0" dirty="0" smtClean="0">
              <a:ln/>
              <a:solidFill>
                <a:prstClr val="white"/>
              </a:solidFill>
              <a:latin typeface="Edwardian Script ITC" pitchFamily="66" charset="0"/>
              <a:cs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000545" y="1550733"/>
            <a:ext cx="504056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400" b="1" kern="0" dirty="0" smtClean="0">
                <a:ln/>
                <a:solidFill>
                  <a:prstClr val="white"/>
                </a:solidFill>
                <a:latin typeface="Edwardian Script ITC" pitchFamily="66" charset="0"/>
                <a:cs typeface="Arial" charset="0"/>
              </a:rPr>
              <a:t>Pour votre aimable attention</a:t>
            </a:r>
            <a:endParaRPr lang="en-GB" sz="4400" b="1" kern="0" dirty="0" smtClean="0">
              <a:ln/>
              <a:solidFill>
                <a:prstClr val="white"/>
              </a:solidFill>
              <a:latin typeface="Edwardian Script ITC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Bookman Old Style" panose="02050604050505020204" pitchFamily="18" charset="0"/>
              </a:rPr>
              <a:t>1. Développement des </a:t>
            </a:r>
            <a:r>
              <a:rPr lang="fr-FR" sz="3200" b="1" dirty="0" err="1" smtClean="0">
                <a:latin typeface="Bookman Old Style" panose="02050604050505020204" pitchFamily="18" charset="0"/>
              </a:rPr>
              <a:t>CHMs</a:t>
            </a:r>
            <a:r>
              <a:rPr lang="fr-FR" sz="3200" b="1" dirty="0" smtClean="0">
                <a:latin typeface="Bookman Old Style" panose="02050604050505020204" pitchFamily="18" charset="0"/>
              </a:rPr>
              <a:t> nationaux depuis 2019 :</a:t>
            </a:r>
            <a:endParaRPr lang="fr-FR" sz="3200" b="1" dirty="0">
              <a:latin typeface="Bookman Old Style" panose="020506040505050202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38790"/>
            <a:ext cx="7092280" cy="531921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-36512" y="443711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Bookman Old Style" panose="02050604050505020204" pitchFamily="18" charset="0"/>
              </a:rPr>
              <a:t>Atelier Bruxelles </a:t>
            </a:r>
            <a:endParaRPr lang="fr-FR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997001"/>
            <a:ext cx="7852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Bookman Old Style" panose="02050604050505020204" pitchFamily="18" charset="0"/>
              </a:rPr>
              <a:t>Participation du BF à la session de formation en ligne sur le CHM-GBIF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3245" y="102454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Bookman Old Style" panose="02050604050505020204" pitchFamily="18" charset="0"/>
              </a:rPr>
              <a:t> Les 06</a:t>
            </a:r>
            <a:r>
              <a:rPr lang="fr-FR" sz="3200" b="1" dirty="0">
                <a:latin typeface="Bookman Old Style" panose="02050604050505020204" pitchFamily="18" charset="0"/>
              </a:rPr>
              <a:t>, 13, 20 et 27 octobre 2020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9324"/>
            <a:ext cx="7800315" cy="43876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7624" y="193552"/>
            <a:ext cx="607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Projets d’amélioration du CHM </a:t>
            </a:r>
          </a:p>
        </p:txBody>
      </p:sp>
    </p:spTree>
    <p:extLst>
      <p:ext uri="{BB962C8B-B14F-4D97-AF65-F5344CB8AC3E}">
        <p14:creationId xmlns:p14="http://schemas.microsoft.com/office/powerpoint/2010/main" val="17580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2" y="764704"/>
            <a:ext cx="9124868" cy="3528392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968" y="4248472"/>
            <a:ext cx="9117031" cy="25649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07704" y="11663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latin typeface="Bookman Old Style" panose="02050604050505020204" pitchFamily="18" charset="0"/>
              </a:rPr>
              <a:t>Session en ligne au Burkina</a:t>
            </a:r>
            <a:endParaRPr lang="fr-FR" sz="24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5557" y="126237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Une première séquence focalisée sur l’utilisation des données d’échanges entre les communautés CHM et GBIF ;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125" y="269779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une seconde séquence, sur les nouvelles fonctionnalités de l’outil </a:t>
            </a:r>
            <a:r>
              <a:rPr lang="fr-FR" dirty="0" err="1"/>
              <a:t>Bioland</a:t>
            </a:r>
            <a:r>
              <a:rPr lang="fr-FR" dirty="0"/>
              <a:t> ; 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4648" y="389535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ü"/>
              <a:defRPr sz="24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une troisième séquence sur le développement du module GBIF pour l'outil </a:t>
            </a:r>
            <a:r>
              <a:rPr lang="fr-FR" dirty="0" err="1"/>
              <a:t>Bioland</a:t>
            </a:r>
            <a:r>
              <a:rPr lang="fr-FR" dirty="0"/>
              <a:t> ;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5557" y="515017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2400">
                <a:latin typeface="Bookman Old Style" panose="02050604050505020204" pitchFamily="18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dernière séquence de travail sur le partage des données : construction des outils communs pour les communautés CHM et GBIF.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4046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latin typeface="Bookman Old Style" panose="02050604050505020204" pitchFamily="18" charset="0"/>
              </a:rPr>
              <a:t>Séquences de la formation :</a:t>
            </a:r>
            <a:endParaRPr lang="fr-FR" sz="24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4046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Bookman Old Style" panose="02050604050505020204" pitchFamily="18" charset="0"/>
              </a:rPr>
              <a:t>Suggestions</a:t>
            </a:r>
            <a:r>
              <a:rPr lang="fr-FR" sz="2400" dirty="0" smtClean="0"/>
              <a:t> </a:t>
            </a:r>
            <a:r>
              <a:rPr lang="fr-FR" sz="2400" b="1" i="1" dirty="0" smtClean="0">
                <a:latin typeface="Bookman Old Style" panose="02050604050505020204" pitchFamily="18" charset="0"/>
              </a:rPr>
              <a:t>et recommandations formulées :</a:t>
            </a:r>
            <a:endParaRPr lang="fr-FR" sz="2400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11760" y="169355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ookman Old Style" panose="02050604050505020204" pitchFamily="18" charset="0"/>
              </a:rPr>
              <a:t>Intérêt particulier  </a:t>
            </a:r>
            <a:endParaRPr lang="fr-FR" sz="2800" dirty="0"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79704" y="329790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ookman Old Style" panose="02050604050505020204" pitchFamily="18" charset="0"/>
              </a:rPr>
              <a:t>MEEVCC</a:t>
            </a:r>
            <a:endParaRPr lang="fr-FR" sz="3200" b="1" dirty="0">
              <a:latin typeface="Bookman Old Style" panose="0205060405050502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34866" y="574508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fr-FR" sz="3200" b="1" dirty="0"/>
              <a:t>Burkina Faso</a:t>
            </a: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4389142" y="1919163"/>
            <a:ext cx="1660845" cy="2520280"/>
          </a:xfrm>
          <a:prstGeom prst="bentUpArrow">
            <a:avLst>
              <a:gd name="adj1" fmla="val 25000"/>
              <a:gd name="adj2" fmla="val 25000"/>
              <a:gd name="adj3" fmla="val 20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1029330" y="3354685"/>
            <a:ext cx="3769114" cy="323751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5575" y="256566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ookman Old Style" panose="02050604050505020204" pitchFamily="18" charset="0"/>
              </a:rPr>
              <a:t>Intérêt général </a:t>
            </a:r>
            <a:endParaRPr lang="fr-F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692696"/>
            <a:ext cx="856895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b="1" dirty="0">
                <a:latin typeface="Bookman Old Style" panose="02050604050505020204" pitchFamily="18" charset="0"/>
              </a:rPr>
              <a:t>Communiquer davantage sur le portail GBIF et formaliser l’engagement du pays par la désignation officielle d’un point nodal GBIF pour permettre la représentation du Burkina Faso aux activités GBIF international </a:t>
            </a:r>
            <a:r>
              <a:rPr lang="fr-FR" sz="2400" b="1" dirty="0" smtClean="0">
                <a:latin typeface="Bookman Old Style" panose="02050604050505020204" pitchFamily="18" charset="0"/>
              </a:rPr>
              <a:t>;</a:t>
            </a:r>
            <a:endParaRPr lang="fr-FR" sz="2400" b="1" dirty="0">
              <a:latin typeface="Bookman Old Style" panose="0205060405050502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501008"/>
            <a:ext cx="856895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>
                <a:latin typeface="Bookman Old Style" panose="02050604050505020204" pitchFamily="18" charset="0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b="1" dirty="0"/>
              <a:t>Diligenter la mise en place d’un groupe de travail biodiversité qui sera chargé des travaux de transfert des données CHM de l’ancien site PTK au nouveau site </a:t>
            </a:r>
            <a:r>
              <a:rPr lang="fr-FR" sz="2400" b="1" dirty="0" err="1"/>
              <a:t>Bioland</a:t>
            </a:r>
            <a:r>
              <a:rPr lang="fr-F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3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415"/>
            <a:ext cx="9144000" cy="43679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Bookman Old Style" panose="02050604050505020204" pitchFamily="18" charset="0"/>
              </a:rPr>
              <a:t> Les 15 et 16 </a:t>
            </a:r>
            <a:r>
              <a:rPr lang="fr-FR" sz="3200" b="1" dirty="0">
                <a:latin typeface="Bookman Old Style" panose="02050604050505020204" pitchFamily="18" charset="0"/>
              </a:rPr>
              <a:t>octobre 2020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544522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Bookman Old Style" panose="02050604050505020204" pitchFamily="18" charset="0"/>
              </a:rPr>
              <a:t>Participation du CHM-BF à l’atelier </a:t>
            </a:r>
            <a:r>
              <a:rPr lang="fr-FR" sz="2400" dirty="0">
                <a:latin typeface="Bookman Old Style" panose="02050604050505020204" pitchFamily="18" charset="0"/>
              </a:rPr>
              <a:t>de démarrage du projet </a:t>
            </a:r>
            <a:r>
              <a:rPr lang="fr-FR" sz="2400" dirty="0" smtClean="0">
                <a:latin typeface="Bookman Old Style" panose="02050604050505020204" pitchFamily="18" charset="0"/>
              </a:rPr>
              <a:t>biodev2030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569</Words>
  <Application>Microsoft Office PowerPoint</Application>
  <PresentationFormat>Affichage à l'écran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Edwardian Script ITC</vt:lpstr>
      <vt:lpstr>Wingdings</vt:lpstr>
      <vt:lpstr>Thème Office</vt:lpstr>
      <vt:lpstr>Atelier sous régional des pays francophones partenaires du CHM Belge Niamey, du 13 au 16 décembre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Processus de mise en œuvre du CHM</dc:title>
  <dc:creator>HP</dc:creator>
  <cp:lastModifiedBy>USER</cp:lastModifiedBy>
  <cp:revision>162</cp:revision>
  <dcterms:created xsi:type="dcterms:W3CDTF">2014-11-22T22:30:02Z</dcterms:created>
  <dcterms:modified xsi:type="dcterms:W3CDTF">2021-12-13T06:47:17Z</dcterms:modified>
</cp:coreProperties>
</file>