
<file path=[Content_Types].xml><?xml version="1.0" encoding="utf-8"?>
<Types xmlns="http://schemas.openxmlformats.org/package/2006/content-types">
  <Default Extension="wmf" ContentType="image/x-wmf"/>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8" r:id="rId3"/>
    <p:sldId id="257"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62"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44" autoAdjust="0"/>
    <p:restoredTop sz="94660"/>
  </p:normalViewPr>
  <p:slideViewPr>
    <p:cSldViewPr snapToGrid="0">
      <p:cViewPr varScale="1">
        <p:scale>
          <a:sx n="57" d="100"/>
          <a:sy n="57" d="100"/>
        </p:scale>
        <p:origin x="38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fr-FR" smtClean="0"/>
              <a:t>Modifiez le style du titre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a:t>
            </a:fld>
            <a:endParaRPr lang="en-US" dirty="0"/>
          </a:p>
        </p:txBody>
      </p:sp>
    </p:spTree>
    <p:extLst>
      <p:ext uri="{BB962C8B-B14F-4D97-AF65-F5344CB8AC3E}">
        <p14:creationId xmlns:p14="http://schemas.microsoft.com/office/powerpoint/2010/main" val="219792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1870375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334D819-9F07-4261-B09B-9E467E5D9002}" type="datetimeFigureOut">
              <a:rPr lang="en-US" smtClean="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a:t>
            </a:fld>
            <a:endParaRPr lang="en-US" dirty="0"/>
          </a:p>
        </p:txBody>
      </p:sp>
    </p:spTree>
    <p:extLst>
      <p:ext uri="{BB962C8B-B14F-4D97-AF65-F5344CB8AC3E}">
        <p14:creationId xmlns:p14="http://schemas.microsoft.com/office/powerpoint/2010/main" val="135057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smtClean="0"/>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2275667400"/>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smtClean="0"/>
              <a:t>11/15/2022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564362151"/>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smtClean="0"/>
              <a:t>11/15/2022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2564977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smtClean="0"/>
              <a:t>11/15/2022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20013767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9334D819-9F07-4261-B09B-9E467E5D9002}" type="datetimeFigureOut">
              <a:rPr lang="en-US" smtClean="0"/>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82272804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9334D819-9F07-4261-B09B-9E467E5D9002}" type="datetimeFigureOut">
              <a:rPr lang="en-US" smtClean="0"/>
              <a:t>11/15/2022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3344824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334D819-9F07-4261-B09B-9E467E5D9002}" type="datetimeFigureOut">
              <a:rPr lang="en-US" smtClean="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a:t>
            </a:fld>
            <a:endParaRPr lang="en-US" dirty="0"/>
          </a:p>
        </p:txBody>
      </p:sp>
    </p:spTree>
    <p:extLst>
      <p:ext uri="{BB962C8B-B14F-4D97-AF65-F5344CB8AC3E}">
        <p14:creationId xmlns:p14="http://schemas.microsoft.com/office/powerpoint/2010/main" val="28789756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334D819-9F07-4261-B09B-9E467E5D9002}" type="datetimeFigureOut">
              <a:rPr lang="en-US" smtClean="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9454685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334D819-9F07-4261-B09B-9E467E5D9002}" type="datetimeFigureOut">
              <a:rPr lang="en-US" smtClean="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a:t>
            </a:fld>
            <a:endParaRPr lang="en-US" dirty="0"/>
          </a:p>
        </p:txBody>
      </p:sp>
    </p:spTree>
    <p:extLst>
      <p:ext uri="{BB962C8B-B14F-4D97-AF65-F5344CB8AC3E}">
        <p14:creationId xmlns:p14="http://schemas.microsoft.com/office/powerpoint/2010/main" val="5736517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334D819-9F07-4261-B09B-9E467E5D9002}" type="datetimeFigureOut">
              <a:rPr lang="en-US" smtClean="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22141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Modifier les styles du texte du masque</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9334D819-9F07-4261-B09B-9E467E5D9002}" type="datetimeFigureOut">
              <a:rPr lang="en-US" smtClean="0"/>
              <a:pPr/>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pPr/>
              <a:t>‹N°›</a:t>
            </a:fld>
            <a:endParaRPr lang="en-US" dirty="0"/>
          </a:p>
        </p:txBody>
      </p:sp>
    </p:spTree>
    <p:extLst>
      <p:ext uri="{BB962C8B-B14F-4D97-AF65-F5344CB8AC3E}">
        <p14:creationId xmlns:p14="http://schemas.microsoft.com/office/powerpoint/2010/main" val="81790756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5442709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smtClean="0"/>
              <a:t>11/15/2022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smtClean="0"/>
              <a:t>‹N°›</a:t>
            </a:fld>
            <a:endParaRPr lang="en-US" dirty="0"/>
          </a:p>
        </p:txBody>
      </p:sp>
    </p:spTree>
    <p:extLst>
      <p:ext uri="{BB962C8B-B14F-4D97-AF65-F5344CB8AC3E}">
        <p14:creationId xmlns:p14="http://schemas.microsoft.com/office/powerpoint/2010/main" val="3578164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fr-FR" smtClean="0"/>
              <a:t>Modifiez le style du titre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334D819-9F07-4261-B09B-9E467E5D9002}" type="datetimeFigureOut">
              <a:rPr lang="en-US" smtClean="0"/>
              <a:pPr/>
              <a:t>11/15/2022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1766878-3199-4EAB-94E7-2D6D11070E14}" type="slidenum">
              <a:rPr lang="en-US" smtClean="0"/>
              <a:pPr/>
              <a:t>‹N°›</a:t>
            </a:fld>
            <a:endParaRPr lang="en-US" dirty="0"/>
          </a:p>
        </p:txBody>
      </p:sp>
    </p:spTree>
    <p:extLst>
      <p:ext uri="{BB962C8B-B14F-4D97-AF65-F5344CB8AC3E}">
        <p14:creationId xmlns:p14="http://schemas.microsoft.com/office/powerpoint/2010/main" val="33917805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wmf"/><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75733" y="2523066"/>
            <a:ext cx="5147734" cy="1527769"/>
          </a:xfrm>
        </p:spPr>
        <p:txBody>
          <a:bodyPr/>
          <a:lstStyle/>
          <a:p>
            <a:r>
              <a:rPr lang="fr-FR" sz="1200" dirty="0"/>
              <a:t/>
            </a:r>
            <a:br>
              <a:rPr lang="fr-FR" sz="1200" dirty="0"/>
            </a:br>
            <a:endParaRPr lang="fr-FR" sz="1200" dirty="0"/>
          </a:p>
        </p:txBody>
      </p:sp>
      <p:sp>
        <p:nvSpPr>
          <p:cNvPr id="3" name="Sous-titre 2"/>
          <p:cNvSpPr>
            <a:spLocks noGrp="1"/>
          </p:cNvSpPr>
          <p:nvPr>
            <p:ph type="subTitle" idx="1"/>
          </p:nvPr>
        </p:nvSpPr>
        <p:spPr>
          <a:xfrm>
            <a:off x="1507067" y="3532500"/>
            <a:ext cx="7766936" cy="2072433"/>
          </a:xfrm>
        </p:spPr>
        <p:txBody>
          <a:bodyPr>
            <a:normAutofit/>
          </a:bodyPr>
          <a:lstStyle/>
          <a:p>
            <a:pPr algn="ctr"/>
            <a:r>
              <a:rPr lang="fr-CA" dirty="0">
                <a:solidFill>
                  <a:schemeClr val="accent2">
                    <a:lumMod val="75000"/>
                  </a:schemeClr>
                </a:solidFill>
              </a:rPr>
              <a:t>CAPITALISATION DES ACTIONS DE LA GESTION DURABLE DES TERRES (GDT) DU PROJET D’APPUI À L’AGRICULTURE SENSIBLE AUX RISQUES CLIMATIQUES (PASEC) DANS LA RÉGION DE </a:t>
            </a:r>
            <a:r>
              <a:rPr lang="fr-CA" dirty="0" smtClean="0">
                <a:solidFill>
                  <a:schemeClr val="accent2">
                    <a:lumMod val="75000"/>
                  </a:schemeClr>
                </a:solidFill>
              </a:rPr>
              <a:t>TILLABERI</a:t>
            </a:r>
          </a:p>
          <a:p>
            <a:endParaRPr lang="fr-FR" dirty="0"/>
          </a:p>
        </p:txBody>
      </p:sp>
      <p:pic>
        <p:nvPicPr>
          <p:cNvPr id="4" name="Image 3">
            <a:extLst>
              <a:ext uri="{FF2B5EF4-FFF2-40B4-BE49-F238E27FC236}">
                <a16:creationId xmlns:a16="http://schemas.microsoft.com/office/drawing/2014/main" id="{5ABD8CBA-49EE-4F1E-9A14-D9AD92538E04}"/>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336522" y="1352655"/>
            <a:ext cx="1757045" cy="935355"/>
          </a:xfrm>
          <a:prstGeom prst="rect">
            <a:avLst/>
          </a:prstGeom>
          <a:noFill/>
          <a:ln>
            <a:noFill/>
          </a:ln>
        </p:spPr>
      </p:pic>
      <p:pic>
        <p:nvPicPr>
          <p:cNvPr id="5" name="Image 4"/>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038658" y="1307638"/>
            <a:ext cx="1569085" cy="935990"/>
          </a:xfrm>
          <a:prstGeom prst="rect">
            <a:avLst/>
          </a:prstGeom>
          <a:noFill/>
          <a:ln>
            <a:noFill/>
          </a:ln>
        </p:spPr>
      </p:pic>
      <p:sp>
        <p:nvSpPr>
          <p:cNvPr id="7" name="ZoneTexte 6"/>
          <p:cNvSpPr txBox="1"/>
          <p:nvPr/>
        </p:nvSpPr>
        <p:spPr>
          <a:xfrm flipH="1">
            <a:off x="575733" y="2288010"/>
            <a:ext cx="4995334" cy="1477328"/>
          </a:xfrm>
          <a:prstGeom prst="rect">
            <a:avLst/>
          </a:prstGeom>
          <a:noFill/>
        </p:spPr>
        <p:txBody>
          <a:bodyPr wrap="square" rtlCol="0">
            <a:spAutoFit/>
          </a:bodyPr>
          <a:lstStyle/>
          <a:p>
            <a:r>
              <a:rPr lang="fr-FR" dirty="0" smtClean="0"/>
              <a:t>REPUBLIQUE DU NIGER</a:t>
            </a:r>
          </a:p>
          <a:p>
            <a:r>
              <a:rPr lang="fr-FR" dirty="0" smtClean="0"/>
              <a:t>REGION DE TILLABERI</a:t>
            </a:r>
          </a:p>
          <a:p>
            <a:r>
              <a:rPr lang="fr-FR" dirty="0" smtClean="0"/>
              <a:t>DIRECTION REGIONALE  DE L’ENVIRONNEMENT ET DE LA LUTTE CONTRE LA DESERTIFICATION</a:t>
            </a:r>
          </a:p>
          <a:p>
            <a:endParaRPr lang="fr-FR" dirty="0"/>
          </a:p>
        </p:txBody>
      </p:sp>
      <p:sp>
        <p:nvSpPr>
          <p:cNvPr id="8" name="ZoneTexte 7"/>
          <p:cNvSpPr txBox="1"/>
          <p:nvPr/>
        </p:nvSpPr>
        <p:spPr>
          <a:xfrm>
            <a:off x="6756400" y="2523066"/>
            <a:ext cx="3556000" cy="1200329"/>
          </a:xfrm>
          <a:prstGeom prst="rect">
            <a:avLst/>
          </a:prstGeom>
          <a:noFill/>
        </p:spPr>
        <p:txBody>
          <a:bodyPr wrap="square" rtlCol="0">
            <a:spAutoFit/>
          </a:bodyPr>
          <a:lstStyle/>
          <a:p>
            <a:r>
              <a:rPr lang="fr-FR" dirty="0"/>
              <a:t>Projet d’Appui à l’Agriculture Sensible aux risques Climatiques (PASEC)</a:t>
            </a:r>
          </a:p>
          <a:p>
            <a:endParaRPr lang="fr-FR" dirty="0"/>
          </a:p>
        </p:txBody>
      </p:sp>
      <p:pic>
        <p:nvPicPr>
          <p:cNvPr id="9" name="Image 8" descr="C:\Users\S7AD9~1.MAD\AppData\Local\Temp\WhatsApp Image 2021-12-03 at 12.13.29-1.jpeg"/>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61521" y="4398006"/>
            <a:ext cx="3823758" cy="2590194"/>
          </a:xfrm>
          <a:prstGeom prst="rect">
            <a:avLst/>
          </a:prstGeom>
          <a:noFill/>
          <a:ln>
            <a:noFill/>
          </a:ln>
        </p:spPr>
      </p:pic>
      <p:pic>
        <p:nvPicPr>
          <p:cNvPr id="10" name="Image 9" descr="C:\Users\S7AD9~1.MAD\AppData\Local\Temp\WhatsApp Image 2021-12-13 at 09.24.42.jpe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4470" y="4398006"/>
            <a:ext cx="3508375" cy="2709861"/>
          </a:xfrm>
          <a:prstGeom prst="rect">
            <a:avLst/>
          </a:prstGeom>
          <a:noFill/>
          <a:ln>
            <a:noFill/>
          </a:ln>
        </p:spPr>
      </p:pic>
    </p:spTree>
    <p:extLst>
      <p:ext uri="{BB962C8B-B14F-4D97-AF65-F5344CB8AC3E}">
        <p14:creationId xmlns:p14="http://schemas.microsoft.com/office/powerpoint/2010/main" val="15558662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0"/>
            <a:ext cx="8596668" cy="643467"/>
          </a:xfrm>
        </p:spPr>
        <p:txBody>
          <a:bodyPr/>
          <a:lstStyle/>
          <a:p>
            <a:r>
              <a:rPr lang="fr-FR" dirty="0" smtClean="0"/>
              <a:t>Plan de l’exposé</a:t>
            </a:r>
            <a:endParaRPr lang="fr-FR" dirty="0"/>
          </a:p>
        </p:txBody>
      </p:sp>
      <p:sp>
        <p:nvSpPr>
          <p:cNvPr id="3" name="Espace réservé du contenu 2"/>
          <p:cNvSpPr>
            <a:spLocks noGrp="1"/>
          </p:cNvSpPr>
          <p:nvPr>
            <p:ph idx="1"/>
          </p:nvPr>
        </p:nvSpPr>
        <p:spPr>
          <a:xfrm>
            <a:off x="677334" y="643467"/>
            <a:ext cx="8596668" cy="6620933"/>
          </a:xfrm>
        </p:spPr>
        <p:txBody>
          <a:bodyPr>
            <a:normAutofit fontScale="92500" lnSpcReduction="20000"/>
          </a:bodyPr>
          <a:lstStyle/>
          <a:p>
            <a:r>
              <a:rPr lang="fr-FR" dirty="0" smtClean="0"/>
              <a:t>Introduction </a:t>
            </a:r>
          </a:p>
          <a:p>
            <a:r>
              <a:rPr lang="fr-FR" dirty="0" smtClean="0"/>
              <a:t>I. Le Contexte et justification</a:t>
            </a:r>
          </a:p>
          <a:p>
            <a:r>
              <a:rPr lang="fr-FR" dirty="0" smtClean="0"/>
              <a:t>II. La Présentation du partenaire</a:t>
            </a:r>
          </a:p>
          <a:p>
            <a:r>
              <a:rPr lang="fr-FR" dirty="0" smtClean="0"/>
              <a:t>III. Les Généralités sur la région</a:t>
            </a:r>
          </a:p>
          <a:p>
            <a:r>
              <a:rPr lang="fr-FR" dirty="0" smtClean="0"/>
              <a:t>IV. Les Objectifs</a:t>
            </a:r>
          </a:p>
          <a:p>
            <a:r>
              <a:rPr lang="fr-FR" dirty="0" smtClean="0"/>
              <a:t>V. La Présentation des actions GDT dans la région</a:t>
            </a:r>
          </a:p>
          <a:p>
            <a:r>
              <a:rPr lang="fr-FR" dirty="0" smtClean="0"/>
              <a:t>5.1 Les réalisations physiques</a:t>
            </a:r>
          </a:p>
          <a:p>
            <a:r>
              <a:rPr lang="fr-FR" dirty="0" smtClean="0"/>
              <a:t>5.2 Les réalisations biologiques</a:t>
            </a:r>
          </a:p>
          <a:p>
            <a:r>
              <a:rPr lang="fr-FR" dirty="0" smtClean="0"/>
              <a:t>VI. Les Réalisations financières</a:t>
            </a:r>
          </a:p>
          <a:p>
            <a:r>
              <a:rPr lang="fr-FR" dirty="0" smtClean="0"/>
              <a:t>VII. Le Renforcement des capacités</a:t>
            </a:r>
          </a:p>
          <a:p>
            <a:r>
              <a:rPr lang="fr-FR" dirty="0"/>
              <a:t>VIII. Les leçons tirées des actions GDT du </a:t>
            </a:r>
            <a:r>
              <a:rPr lang="fr-FR" dirty="0" smtClean="0"/>
              <a:t>PASEC</a:t>
            </a:r>
          </a:p>
          <a:p>
            <a:r>
              <a:rPr lang="fr-FR" dirty="0"/>
              <a:t>IX. Les expériences </a:t>
            </a:r>
            <a:r>
              <a:rPr lang="fr-FR" dirty="0" smtClean="0"/>
              <a:t>réussies</a:t>
            </a:r>
          </a:p>
          <a:p>
            <a:r>
              <a:rPr lang="fr-FR" dirty="0"/>
              <a:t>X. La valeur ajoutée de l’intervention du </a:t>
            </a:r>
            <a:r>
              <a:rPr lang="fr-FR" dirty="0" smtClean="0"/>
              <a:t>PASEC</a:t>
            </a:r>
          </a:p>
          <a:p>
            <a:r>
              <a:rPr lang="fr-FR" dirty="0"/>
              <a:t>XI. </a:t>
            </a:r>
            <a:r>
              <a:rPr lang="fr-FR" i="1" dirty="0"/>
              <a:t>Les outils ou le dispositif utilisés (et qui a motivé la réussite ou non) </a:t>
            </a:r>
            <a:r>
              <a:rPr lang="fr-FR" i="1" dirty="0" smtClean="0"/>
              <a:t>;</a:t>
            </a:r>
          </a:p>
          <a:p>
            <a:r>
              <a:rPr lang="fr-FR" dirty="0"/>
              <a:t>XII. </a:t>
            </a:r>
            <a:r>
              <a:rPr lang="fr-FR" i="1" dirty="0"/>
              <a:t>Les points forts et les points à améliorer de l’intervention du PASEC</a:t>
            </a:r>
            <a:r>
              <a:rPr lang="fr-FR" i="1" dirty="0" smtClean="0"/>
              <a:t>.</a:t>
            </a:r>
          </a:p>
          <a:p>
            <a:r>
              <a:rPr lang="fr-FR" dirty="0"/>
              <a:t>XIII. </a:t>
            </a:r>
            <a:r>
              <a:rPr lang="fr-FR" i="1" dirty="0" smtClean="0"/>
              <a:t>Plans </a:t>
            </a:r>
            <a:r>
              <a:rPr lang="fr-FR" i="1" dirty="0"/>
              <a:t>d’aménagement des sites </a:t>
            </a:r>
            <a:r>
              <a:rPr lang="fr-FR" i="1" dirty="0" smtClean="0"/>
              <a:t>restaurés</a:t>
            </a:r>
          </a:p>
          <a:p>
            <a:r>
              <a:rPr lang="fr-FR" dirty="0"/>
              <a:t>Conclusion et recommandations </a:t>
            </a:r>
            <a:br>
              <a:rPr lang="fr-FR" dirty="0"/>
            </a:br>
            <a:r>
              <a:rPr lang="fr-FR" dirty="0"/>
              <a:t/>
            </a:r>
            <a:br>
              <a:rPr lang="fr-FR" dirty="0"/>
            </a:br>
            <a:r>
              <a:rPr lang="fr-FR" dirty="0"/>
              <a:t/>
            </a:r>
            <a:br>
              <a:rPr lang="fr-FR" dirty="0"/>
            </a:br>
            <a:endParaRPr lang="fr-FR" dirty="0" smtClean="0"/>
          </a:p>
          <a:p>
            <a:endParaRPr lang="fr-FR" dirty="0"/>
          </a:p>
        </p:txBody>
      </p:sp>
    </p:spTree>
    <p:extLst>
      <p:ext uri="{BB962C8B-B14F-4D97-AF65-F5344CB8AC3E}">
        <p14:creationId xmlns:p14="http://schemas.microsoft.com/office/powerpoint/2010/main" val="21575550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Introduction </a:t>
            </a:r>
            <a:endParaRPr lang="fr-FR" dirty="0"/>
          </a:p>
        </p:txBody>
      </p:sp>
      <p:sp>
        <p:nvSpPr>
          <p:cNvPr id="3" name="Espace réservé du contenu 2"/>
          <p:cNvSpPr>
            <a:spLocks noGrp="1"/>
          </p:cNvSpPr>
          <p:nvPr>
            <p:ph idx="1"/>
          </p:nvPr>
        </p:nvSpPr>
        <p:spPr>
          <a:xfrm>
            <a:off x="508000" y="1405467"/>
            <a:ext cx="10380133" cy="5317066"/>
          </a:xfrm>
        </p:spPr>
        <p:txBody>
          <a:bodyPr>
            <a:normAutofit/>
          </a:bodyPr>
          <a:lstStyle/>
          <a:p>
            <a:pPr marL="0" indent="0">
              <a:buNone/>
            </a:pPr>
            <a:r>
              <a:rPr lang="fr-FR" dirty="0"/>
              <a:t>Le Projet d’Appui à l’Agriculture Sensible aux Risques Climatiques (PASEC) est dans sa </a:t>
            </a:r>
            <a:r>
              <a:rPr lang="fr-FR" dirty="0" smtClean="0"/>
              <a:t>sixième  </a:t>
            </a:r>
            <a:r>
              <a:rPr lang="fr-FR" dirty="0"/>
              <a:t>année de mise en œuvre</a:t>
            </a:r>
            <a:r>
              <a:rPr lang="fr-FR" dirty="0" smtClean="0"/>
              <a:t>.  </a:t>
            </a:r>
            <a:r>
              <a:rPr lang="fr-FR" dirty="0"/>
              <a:t>Au niveau de la région de Tillaberi, il intervient dans les communes de </a:t>
            </a:r>
            <a:r>
              <a:rPr lang="fr-FR" dirty="0" err="1"/>
              <a:t>Namaro</a:t>
            </a:r>
            <a:r>
              <a:rPr lang="fr-FR" dirty="0"/>
              <a:t>, </a:t>
            </a:r>
            <a:r>
              <a:rPr lang="fr-FR" dirty="0" err="1"/>
              <a:t>Bitinkodji</a:t>
            </a:r>
            <a:r>
              <a:rPr lang="fr-FR" dirty="0"/>
              <a:t>, </a:t>
            </a:r>
            <a:r>
              <a:rPr lang="fr-FR" dirty="0" err="1"/>
              <a:t>Kirtachi</a:t>
            </a:r>
            <a:r>
              <a:rPr lang="fr-FR" dirty="0"/>
              <a:t> et Kollo dans le département de Kollo, la commune de </a:t>
            </a:r>
            <a:r>
              <a:rPr lang="fr-FR" dirty="0" err="1"/>
              <a:t>Gothèye</a:t>
            </a:r>
            <a:r>
              <a:rPr lang="fr-FR" dirty="0"/>
              <a:t> dans le département de </a:t>
            </a:r>
            <a:r>
              <a:rPr lang="fr-FR" dirty="0" err="1"/>
              <a:t>Gothèye</a:t>
            </a:r>
            <a:r>
              <a:rPr lang="fr-FR" dirty="0"/>
              <a:t>, la commune de Téra dans le département de Téra et celle de </a:t>
            </a:r>
            <a:r>
              <a:rPr lang="fr-FR" dirty="0" err="1"/>
              <a:t>Tagazar</a:t>
            </a:r>
            <a:r>
              <a:rPr lang="fr-FR" dirty="0"/>
              <a:t> dans le département de Balleyara. Dans le domaine de la gestion durable des terres, le projet a financé les activités suivantes </a:t>
            </a:r>
            <a:r>
              <a:rPr lang="fr-FR" dirty="0" smtClean="0"/>
              <a:t>:</a:t>
            </a:r>
          </a:p>
          <a:p>
            <a:r>
              <a:rPr lang="fr-FR" dirty="0" smtClean="0"/>
              <a:t> </a:t>
            </a:r>
            <a:r>
              <a:rPr lang="fr-FR" dirty="0"/>
              <a:t>la récupération des terres dégradées</a:t>
            </a:r>
            <a:r>
              <a:rPr lang="fr-FR" dirty="0" smtClean="0"/>
              <a:t>,</a:t>
            </a:r>
          </a:p>
          <a:p>
            <a:r>
              <a:rPr lang="fr-FR" dirty="0" smtClean="0"/>
              <a:t> </a:t>
            </a:r>
            <a:r>
              <a:rPr lang="fr-FR" dirty="0"/>
              <a:t>la Régénération Naturelle Assistée, </a:t>
            </a:r>
            <a:endParaRPr lang="fr-FR" dirty="0" smtClean="0"/>
          </a:p>
          <a:p>
            <a:r>
              <a:rPr lang="fr-FR" dirty="0" smtClean="0"/>
              <a:t>la </a:t>
            </a:r>
            <a:r>
              <a:rPr lang="fr-FR" dirty="0"/>
              <a:t>vulgarisation des foyers améliorés</a:t>
            </a:r>
            <a:r>
              <a:rPr lang="fr-FR" dirty="0" smtClean="0"/>
              <a:t>,</a:t>
            </a:r>
          </a:p>
          <a:p>
            <a:r>
              <a:rPr lang="fr-FR" dirty="0" smtClean="0"/>
              <a:t> </a:t>
            </a:r>
            <a:r>
              <a:rPr lang="fr-FR" dirty="0"/>
              <a:t>le faucardage, les plantations en bloc</a:t>
            </a:r>
            <a:r>
              <a:rPr lang="fr-FR" dirty="0" smtClean="0"/>
              <a:t>,</a:t>
            </a:r>
          </a:p>
          <a:p>
            <a:r>
              <a:rPr lang="fr-FR" dirty="0" smtClean="0"/>
              <a:t> </a:t>
            </a:r>
            <a:r>
              <a:rPr lang="fr-FR" dirty="0"/>
              <a:t>les plantations des haies vives, </a:t>
            </a:r>
            <a:endParaRPr lang="fr-FR" dirty="0" smtClean="0"/>
          </a:p>
          <a:p>
            <a:r>
              <a:rPr lang="fr-FR" dirty="0" smtClean="0"/>
              <a:t>l’ensemencement</a:t>
            </a:r>
            <a:r>
              <a:rPr lang="fr-FR" dirty="0"/>
              <a:t>.</a:t>
            </a:r>
          </a:p>
          <a:p>
            <a:r>
              <a:rPr lang="fr-FR" dirty="0"/>
              <a:t>Le présent document est le rapport de la capitalisation des interventions GDT du PASEC dans la région de </a:t>
            </a:r>
            <a:r>
              <a:rPr lang="fr-FR" dirty="0" err="1" smtClean="0"/>
              <a:t>Tillabéri</a:t>
            </a:r>
            <a:r>
              <a:rPr lang="fr-FR" dirty="0" smtClean="0"/>
              <a:t>. </a:t>
            </a:r>
            <a:endParaRPr lang="fr-FR" dirty="0"/>
          </a:p>
          <a:p>
            <a:endParaRPr lang="fr-FR" dirty="0"/>
          </a:p>
        </p:txBody>
      </p:sp>
    </p:spTree>
    <p:extLst>
      <p:ext uri="{BB962C8B-B14F-4D97-AF65-F5344CB8AC3E}">
        <p14:creationId xmlns:p14="http://schemas.microsoft.com/office/powerpoint/2010/main" val="42045220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 Contexte et justification (1/3)</a:t>
            </a:r>
            <a:endParaRPr lang="fr-FR" dirty="0"/>
          </a:p>
        </p:txBody>
      </p:sp>
      <p:sp>
        <p:nvSpPr>
          <p:cNvPr id="3" name="Espace réservé du contenu 2"/>
          <p:cNvSpPr>
            <a:spLocks noGrp="1"/>
          </p:cNvSpPr>
          <p:nvPr>
            <p:ph idx="1"/>
          </p:nvPr>
        </p:nvSpPr>
        <p:spPr>
          <a:xfrm>
            <a:off x="677334" y="1439333"/>
            <a:ext cx="10346266" cy="5418667"/>
          </a:xfrm>
        </p:spPr>
        <p:txBody>
          <a:bodyPr>
            <a:normAutofit fontScale="92500"/>
          </a:bodyPr>
          <a:lstStyle/>
          <a:p>
            <a:pPr marL="0" indent="0">
              <a:lnSpc>
                <a:spcPct val="150000"/>
              </a:lnSpc>
              <a:buNone/>
            </a:pPr>
            <a:r>
              <a:rPr lang="fr-FR" sz="2800" dirty="0"/>
              <a:t>Le Gouvernement du Niger met en œuvre le Projet d’Appui à l’Agriculture Sensible aux risques Climatiques (PASEC) avec un appui financier de la Banque Mondiale. Le projet qui a pour objectifs de développement : d'accroître l’adaptation aux risques climatiques ; d'améliorer la productivité agricole au niveau des communautés ciblées et d’aider à améliorer les capacités du Gouvernement du Niger à répondre promptement et efficacement à toute situation de crise ou d'urgence éligible.</a:t>
            </a:r>
          </a:p>
          <a:p>
            <a:endParaRPr lang="fr-FR" dirty="0"/>
          </a:p>
        </p:txBody>
      </p:sp>
    </p:spTree>
    <p:extLst>
      <p:ext uri="{BB962C8B-B14F-4D97-AF65-F5344CB8AC3E}">
        <p14:creationId xmlns:p14="http://schemas.microsoft.com/office/powerpoint/2010/main" val="286387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1032933"/>
          </a:xfrm>
        </p:spPr>
        <p:txBody>
          <a:bodyPr/>
          <a:lstStyle/>
          <a:p>
            <a:r>
              <a:rPr lang="fr-FR" dirty="0" smtClean="0"/>
              <a:t>I, Contexte et </a:t>
            </a:r>
            <a:r>
              <a:rPr lang="fr-FR" dirty="0"/>
              <a:t>justification </a:t>
            </a:r>
            <a:r>
              <a:rPr lang="fr-FR" dirty="0" smtClean="0"/>
              <a:t>(2/3</a:t>
            </a:r>
            <a:r>
              <a:rPr lang="fr-FR" dirty="0"/>
              <a:t>)</a:t>
            </a:r>
          </a:p>
        </p:txBody>
      </p:sp>
      <p:sp>
        <p:nvSpPr>
          <p:cNvPr id="3" name="Espace réservé du contenu 2"/>
          <p:cNvSpPr>
            <a:spLocks noGrp="1"/>
          </p:cNvSpPr>
          <p:nvPr>
            <p:ph idx="1"/>
          </p:nvPr>
        </p:nvSpPr>
        <p:spPr>
          <a:xfrm>
            <a:off x="677333" y="1270000"/>
            <a:ext cx="10261600" cy="5588000"/>
          </a:xfrm>
        </p:spPr>
        <p:txBody>
          <a:bodyPr>
            <a:normAutofit fontScale="85000" lnSpcReduction="20000"/>
          </a:bodyPr>
          <a:lstStyle/>
          <a:p>
            <a:pPr marL="0" indent="0">
              <a:lnSpc>
                <a:spcPct val="150000"/>
              </a:lnSpc>
              <a:buNone/>
            </a:pPr>
            <a:r>
              <a:rPr lang="fr-FR" sz="3000" dirty="0"/>
              <a:t>A cet effet, le projet prévoit la mise à l’échelle des techniques, technologies et pratiques éprouvées déjà au Niger ou dans des contextes agro climatiques similaires et assurant au mieux la réalisation du triple gain de l’Agriculture Intelligente face au Climat (AIC) : i) l’augmentation de la productivité et des revenus agricoles (sécurité alimentaire) ; ii) l’adaptation et le renforcement de la résilience face aux impacts négatifs du climat (adaptation) ; et iii) la réduction des émissions de gaz à effet de serre par unité de produit, et la séquestration de carbone (l’atténuation), le cas échéant.</a:t>
            </a:r>
          </a:p>
          <a:p>
            <a:endParaRPr lang="fr-FR" dirty="0"/>
          </a:p>
        </p:txBody>
      </p:sp>
    </p:spTree>
    <p:extLst>
      <p:ext uri="{BB962C8B-B14F-4D97-AF65-F5344CB8AC3E}">
        <p14:creationId xmlns:p14="http://schemas.microsoft.com/office/powerpoint/2010/main" val="1240450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203200"/>
            <a:ext cx="8596668" cy="626533"/>
          </a:xfrm>
        </p:spPr>
        <p:txBody>
          <a:bodyPr>
            <a:normAutofit fontScale="90000"/>
          </a:bodyPr>
          <a:lstStyle/>
          <a:p>
            <a:r>
              <a:rPr lang="fr-FR" dirty="0" smtClean="0"/>
              <a:t>I. Contexte et </a:t>
            </a:r>
            <a:r>
              <a:rPr lang="fr-FR" dirty="0"/>
              <a:t>justification </a:t>
            </a:r>
            <a:r>
              <a:rPr lang="fr-FR" dirty="0" smtClean="0"/>
              <a:t>(3/3</a:t>
            </a:r>
            <a:r>
              <a:rPr lang="fr-FR" dirty="0"/>
              <a:t>) </a:t>
            </a:r>
          </a:p>
        </p:txBody>
      </p:sp>
      <p:sp>
        <p:nvSpPr>
          <p:cNvPr id="3" name="Espace réservé du contenu 2"/>
          <p:cNvSpPr>
            <a:spLocks noGrp="1"/>
          </p:cNvSpPr>
          <p:nvPr>
            <p:ph idx="1"/>
          </p:nvPr>
        </p:nvSpPr>
        <p:spPr>
          <a:xfrm>
            <a:off x="389467" y="829734"/>
            <a:ext cx="10549466" cy="6383866"/>
          </a:xfrm>
        </p:spPr>
        <p:txBody>
          <a:bodyPr>
            <a:normAutofit fontScale="62500" lnSpcReduction="20000"/>
          </a:bodyPr>
          <a:lstStyle/>
          <a:p>
            <a:pPr marL="0" indent="0">
              <a:lnSpc>
                <a:spcPct val="160000"/>
              </a:lnSpc>
              <a:buNone/>
            </a:pPr>
            <a:r>
              <a:rPr lang="fr-FR" sz="3100" dirty="0"/>
              <a:t>Pour atteindre ses objectifs, le projet a retenu les interventions suivantes : (i) améliorer le taux d’utilisation des semences sélectionnées, (ii) accroître le nombre d’exploitants utilisant l’irrigation, (iii) accroitre l’utilisation des techniques d’agroforesterie et d’agriculture de conservation pour minimiser les risques climatiques et d’insécurité alimentaire, (iv) promouvoir la récupération des terres agro-</a:t>
            </a:r>
            <a:r>
              <a:rPr lang="fr-FR" sz="3100" dirty="0" err="1"/>
              <a:t>sylvo</a:t>
            </a:r>
            <a:r>
              <a:rPr lang="fr-FR" sz="3100" dirty="0"/>
              <a:t>-pastorales dégradées, (v) aménager des bassins versants et protéger les sources d’eau utilisées pour l’irrigation. Parallèlement, le PASEC a aussi renforcé les capacités des collectivités territoriales, des organisations de producteurs, des systèmes nationaux d’information, des prestataires de service en conseil agricole et rural et des institutions financières à fournir des biens et services répondant aux attentes des communautés et des producteurs agricoles.</a:t>
            </a:r>
          </a:p>
          <a:p>
            <a:pPr marL="0" indent="0">
              <a:lnSpc>
                <a:spcPct val="160000"/>
              </a:lnSpc>
              <a:buNone/>
            </a:pPr>
            <a:r>
              <a:rPr lang="fr-FR" sz="3100" dirty="0"/>
              <a:t>Le Projet d’Appui à l’Agriculture Sensible aux risques Climatiques intervenait depuis 2018 dans les régions de Dosso, Maradi, Tillabéry, Tahoua, et Zinder dans le domaine de la gestion durable des terres.</a:t>
            </a:r>
          </a:p>
          <a:p>
            <a:endParaRPr lang="fr-FR" dirty="0"/>
          </a:p>
        </p:txBody>
      </p:sp>
    </p:spTree>
    <p:extLst>
      <p:ext uri="{BB962C8B-B14F-4D97-AF65-F5344CB8AC3E}">
        <p14:creationId xmlns:p14="http://schemas.microsoft.com/office/powerpoint/2010/main" val="10001949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863600"/>
          </a:xfrm>
        </p:spPr>
        <p:txBody>
          <a:bodyPr/>
          <a:lstStyle/>
          <a:p>
            <a:r>
              <a:rPr lang="fr-FR" dirty="0" smtClean="0"/>
              <a:t>II. Présentation du </a:t>
            </a:r>
            <a:r>
              <a:rPr lang="fr-FR" dirty="0"/>
              <a:t>partenaire (</a:t>
            </a:r>
            <a:r>
              <a:rPr lang="fr-FR" dirty="0" smtClean="0"/>
              <a:t>1/2)</a:t>
            </a:r>
            <a:endParaRPr lang="fr-FR" dirty="0"/>
          </a:p>
        </p:txBody>
      </p:sp>
      <p:sp>
        <p:nvSpPr>
          <p:cNvPr id="3" name="Espace réservé du contenu 2"/>
          <p:cNvSpPr>
            <a:spLocks noGrp="1"/>
          </p:cNvSpPr>
          <p:nvPr>
            <p:ph idx="1"/>
          </p:nvPr>
        </p:nvSpPr>
        <p:spPr>
          <a:xfrm>
            <a:off x="677334" y="1473201"/>
            <a:ext cx="9787466" cy="5266266"/>
          </a:xfrm>
        </p:spPr>
        <p:txBody>
          <a:bodyPr/>
          <a:lstStyle/>
          <a:p>
            <a:pPr marL="0" indent="0">
              <a:lnSpc>
                <a:spcPct val="200000"/>
              </a:lnSpc>
              <a:buNone/>
            </a:pPr>
            <a:r>
              <a:rPr lang="fr-FR" dirty="0"/>
              <a:t>Le Projet d’Appui à l’Agriculture Sensible aux Risques Climatiques (PASEC) s’inscrit dans le cadre de la mise en œuvre de l’initiative 3N et plus particulièrement du Plan d’Actions pour la Gestion des Risques Agricoles (PAGRA) élaboré en juin 2014 avec le soutien de la Banque Mondiale. </a:t>
            </a:r>
          </a:p>
          <a:p>
            <a:pPr marL="0" indent="0">
              <a:lnSpc>
                <a:spcPct val="200000"/>
              </a:lnSpc>
              <a:buNone/>
            </a:pPr>
            <a:r>
              <a:rPr lang="fr-FR" dirty="0"/>
              <a:t>Le PASEC est sous la tutelle du Ministère de l’Agriculture et a comme organe délibérant le Comité National de Pilotage (CNOP) et pour structure d’exécution l’Unité National de Coordination et cinq (5) unités Régionales de coordination.</a:t>
            </a:r>
            <a:br>
              <a:rPr lang="fr-FR" dirty="0"/>
            </a:br>
            <a:r>
              <a:rPr lang="fr-FR" dirty="0"/>
              <a:t>Le financement est de 117.800.000 DOLLARS US dont 111.000.000 DE DOLLARS US au titre de l’IDA et 6.800.000 DOLLARS US comme contribution des bénéficiaires et de l’Etat du Niger</a:t>
            </a:r>
          </a:p>
        </p:txBody>
      </p:sp>
    </p:spTree>
    <p:extLst>
      <p:ext uri="{BB962C8B-B14F-4D97-AF65-F5344CB8AC3E}">
        <p14:creationId xmlns:p14="http://schemas.microsoft.com/office/powerpoint/2010/main" val="40563431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0"/>
            <a:ext cx="8596668" cy="728133"/>
          </a:xfrm>
        </p:spPr>
        <p:txBody>
          <a:bodyPr/>
          <a:lstStyle/>
          <a:p>
            <a:r>
              <a:rPr lang="fr-FR" dirty="0" smtClean="0"/>
              <a:t>II. Présentation du </a:t>
            </a:r>
            <a:r>
              <a:rPr lang="fr-FR" dirty="0"/>
              <a:t>partenaire </a:t>
            </a:r>
            <a:r>
              <a:rPr lang="fr-FR" dirty="0" smtClean="0"/>
              <a:t>(</a:t>
            </a:r>
            <a:r>
              <a:rPr lang="fr-FR" dirty="0"/>
              <a:t>2</a:t>
            </a:r>
            <a:r>
              <a:rPr lang="fr-FR" dirty="0" smtClean="0"/>
              <a:t>/2)</a:t>
            </a:r>
            <a:endParaRPr lang="fr-FR" dirty="0"/>
          </a:p>
        </p:txBody>
      </p:sp>
      <p:sp>
        <p:nvSpPr>
          <p:cNvPr id="10" name="Espace réservé du contenu 9"/>
          <p:cNvSpPr>
            <a:spLocks noGrp="1"/>
          </p:cNvSpPr>
          <p:nvPr>
            <p:ph idx="1"/>
          </p:nvPr>
        </p:nvSpPr>
        <p:spPr>
          <a:xfrm>
            <a:off x="677332" y="728134"/>
            <a:ext cx="11514667" cy="6316134"/>
          </a:xfrm>
        </p:spPr>
        <p:txBody>
          <a:bodyPr>
            <a:normAutofit lnSpcReduction="10000"/>
          </a:bodyPr>
          <a:lstStyle/>
          <a:p>
            <a:pPr marL="0" indent="0">
              <a:buNone/>
            </a:pPr>
            <a:r>
              <a:rPr lang="fr-FR" sz="2400" dirty="0" smtClean="0"/>
              <a:t>Le </a:t>
            </a:r>
            <a:r>
              <a:rPr lang="fr-FR" sz="2400" dirty="0"/>
              <a:t>projet s’articule autour de quatre composantes :</a:t>
            </a:r>
          </a:p>
          <a:p>
            <a:pPr lvl="0"/>
            <a:r>
              <a:rPr lang="fr-FR" sz="2400" dirty="0"/>
              <a:t>Composante 1 : Investissements pour la mise à l’</a:t>
            </a:r>
            <a:r>
              <a:rPr lang="fr-FR" sz="2400" dirty="0" err="1"/>
              <a:t>echelle</a:t>
            </a:r>
            <a:r>
              <a:rPr lang="fr-FR" sz="2400" dirty="0"/>
              <a:t> des pratiques d’agriculture intelligente face au climat ;</a:t>
            </a:r>
          </a:p>
          <a:p>
            <a:pPr lvl="0"/>
            <a:r>
              <a:rPr lang="fr-FR" sz="2400" dirty="0"/>
              <a:t>Composante2 : Renforcement des capacités et amélioration de la prestation de services en faveur de l’agriculture intelligente face au climat ;</a:t>
            </a:r>
          </a:p>
          <a:p>
            <a:pPr lvl="0"/>
            <a:r>
              <a:rPr lang="fr-FR" sz="2400" dirty="0"/>
              <a:t>Composante3 : Mécanisme de réaction rapide face à l’urgence ; </a:t>
            </a:r>
          </a:p>
          <a:p>
            <a:pPr lvl="0"/>
            <a:r>
              <a:rPr lang="fr-FR" sz="2400" dirty="0"/>
              <a:t>Composante4 : Gestion et coordination du projet.</a:t>
            </a:r>
          </a:p>
          <a:p>
            <a:pPr marL="0" indent="0">
              <a:buNone/>
            </a:pPr>
            <a:r>
              <a:rPr lang="fr-FR" sz="2400" dirty="0"/>
              <a:t>La zone d’intervention du projet couvre </a:t>
            </a:r>
            <a:r>
              <a:rPr lang="fr-FR" sz="2400" b="1" dirty="0"/>
              <a:t>les régions de Dosso, Maradi, Tahoua, Tillabéry et Zinder</a:t>
            </a:r>
            <a:r>
              <a:rPr lang="fr-FR" sz="2400" dirty="0"/>
              <a:t>. Les activités du projet sont concentrées dans 44 communes situées dans la zone bioclimatique se trouvant entre 400 mm et 600 mm et reconnues pour leur forte vulnérabilité à l’insécurité alimentaire, mais présentant d’énormes potentialités d’accroissement de la productivité agricole.</a:t>
            </a:r>
          </a:p>
          <a:p>
            <a:pPr marL="0" indent="0">
              <a:buNone/>
            </a:pPr>
            <a:r>
              <a:rPr lang="fr-FR" sz="2400" dirty="0"/>
              <a:t>Le MCC fourni un financement parallèle pour soutenir la mise en œuvre du PASEC au niveau de 16 communes distinctes. Ainsi, </a:t>
            </a:r>
            <a:r>
              <a:rPr lang="fr-FR" sz="2400" b="1" dirty="0"/>
              <a:t>au total 60 communes</a:t>
            </a:r>
            <a:r>
              <a:rPr lang="fr-FR" sz="2400" dirty="0"/>
              <a:t> sont couvertes par le PASEC pour une durée de six (6) ans.</a:t>
            </a:r>
          </a:p>
          <a:p>
            <a:endParaRPr lang="fr-FR" dirty="0"/>
          </a:p>
        </p:txBody>
      </p:sp>
    </p:spTree>
    <p:extLst>
      <p:ext uri="{BB962C8B-B14F-4D97-AF65-F5344CB8AC3E}">
        <p14:creationId xmlns:p14="http://schemas.microsoft.com/office/powerpoint/2010/main" val="221837815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846667"/>
          </a:xfrm>
        </p:spPr>
        <p:txBody>
          <a:bodyPr/>
          <a:lstStyle/>
          <a:p>
            <a:r>
              <a:rPr lang="fr-FR" dirty="0" smtClean="0"/>
              <a:t>III. Généralités sur la région </a:t>
            </a:r>
            <a:r>
              <a:rPr lang="fr-FR" dirty="0"/>
              <a:t>(</a:t>
            </a:r>
            <a:r>
              <a:rPr lang="fr-FR" dirty="0" smtClean="0"/>
              <a:t>1/2)</a:t>
            </a:r>
            <a:endParaRPr lang="fr-FR" dirty="0"/>
          </a:p>
        </p:txBody>
      </p:sp>
      <p:sp>
        <p:nvSpPr>
          <p:cNvPr id="3" name="Espace réservé du contenu 2"/>
          <p:cNvSpPr>
            <a:spLocks noGrp="1"/>
          </p:cNvSpPr>
          <p:nvPr>
            <p:ph idx="1"/>
          </p:nvPr>
        </p:nvSpPr>
        <p:spPr>
          <a:xfrm>
            <a:off x="677333" y="1456267"/>
            <a:ext cx="10312400" cy="4995333"/>
          </a:xfrm>
        </p:spPr>
        <p:txBody>
          <a:bodyPr>
            <a:normAutofit fontScale="92500" lnSpcReduction="20000"/>
          </a:bodyPr>
          <a:lstStyle/>
          <a:p>
            <a:pPr marL="0" indent="0">
              <a:lnSpc>
                <a:spcPct val="200000"/>
              </a:lnSpc>
              <a:buNone/>
            </a:pPr>
            <a:r>
              <a:rPr lang="fr-FR" dirty="0"/>
              <a:t>La région de </a:t>
            </a:r>
            <a:r>
              <a:rPr lang="fr-FR" dirty="0" err="1" smtClean="0"/>
              <a:t>Tillabéri</a:t>
            </a:r>
            <a:r>
              <a:rPr lang="fr-FR" dirty="0" smtClean="0"/>
              <a:t> </a:t>
            </a:r>
            <a:r>
              <a:rPr lang="fr-FR" dirty="0"/>
              <a:t>est située dans l’extrême Ouest du pays, entre 11°50 et 15°45 latitudes Nord et 0°10 et 4°20 longitude Est. Créée par l’Ordonnance n° 88-20 du 07 avril 1988 comme département, elle prend la dénomination de région avec la Loi n° 58-31 du 14 septembre 2002. Elle est limitée au Nord par le Mali ; à l’Est par la Région de Tahoua ; au Sud-Est par la Région de Dosso ; à l’Ouest par le Burkina Faso et au Sud par le Bénin.</a:t>
            </a:r>
          </a:p>
          <a:p>
            <a:pPr marL="0" indent="0">
              <a:lnSpc>
                <a:spcPct val="200000"/>
              </a:lnSpc>
              <a:buNone/>
            </a:pPr>
            <a:r>
              <a:rPr lang="fr-FR" dirty="0"/>
              <a:t>La Région de Tillabéry couvre une superficie de </a:t>
            </a:r>
            <a:r>
              <a:rPr lang="fr-FR" b="1" dirty="0"/>
              <a:t>9.7251 km²,</a:t>
            </a:r>
            <a:r>
              <a:rPr lang="fr-FR" dirty="0"/>
              <a:t> soit environ 7,7 % du territoire national et est subdivisée en treize (13) Départements, quarante-cinq (45) Communes dont six (6) urbaines, trente un (31) cantons et huit (8) groupements nomades. Elle a une population constituée de </a:t>
            </a:r>
            <a:r>
              <a:rPr lang="fr-FR" dirty="0" err="1"/>
              <a:t>Djerma</a:t>
            </a:r>
            <a:r>
              <a:rPr lang="fr-FR" dirty="0"/>
              <a:t>, Peulh, Touareg et Haoussa estimée à </a:t>
            </a:r>
            <a:r>
              <a:rPr lang="fr-FR" b="1" dirty="0"/>
              <a:t>2.645.215</a:t>
            </a:r>
            <a:r>
              <a:rPr lang="fr-FR" dirty="0"/>
              <a:t> habitants en 2012. Les femmes constituent 49,66% de la population.</a:t>
            </a:r>
          </a:p>
          <a:p>
            <a:endParaRPr lang="fr-FR" dirty="0"/>
          </a:p>
        </p:txBody>
      </p:sp>
    </p:spTree>
    <p:extLst>
      <p:ext uri="{BB962C8B-B14F-4D97-AF65-F5344CB8AC3E}">
        <p14:creationId xmlns:p14="http://schemas.microsoft.com/office/powerpoint/2010/main" val="122906913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609600"/>
            <a:ext cx="8596668" cy="795867"/>
          </a:xfrm>
        </p:spPr>
        <p:txBody>
          <a:bodyPr/>
          <a:lstStyle/>
          <a:p>
            <a:r>
              <a:rPr lang="fr-FR" dirty="0" smtClean="0"/>
              <a:t>III. Généralités sur la </a:t>
            </a:r>
            <a:r>
              <a:rPr lang="fr-FR" dirty="0"/>
              <a:t>région </a:t>
            </a:r>
            <a:r>
              <a:rPr lang="fr-FR" dirty="0" smtClean="0"/>
              <a:t>(</a:t>
            </a:r>
            <a:r>
              <a:rPr lang="fr-FR" dirty="0"/>
              <a:t>2</a:t>
            </a:r>
            <a:r>
              <a:rPr lang="fr-FR" dirty="0" smtClean="0"/>
              <a:t>/2)</a:t>
            </a:r>
            <a:endParaRPr lang="fr-FR" dirty="0"/>
          </a:p>
        </p:txBody>
      </p:sp>
      <p:sp>
        <p:nvSpPr>
          <p:cNvPr id="3" name="Espace réservé du contenu 2"/>
          <p:cNvSpPr>
            <a:spLocks noGrp="1"/>
          </p:cNvSpPr>
          <p:nvPr>
            <p:ph idx="1"/>
          </p:nvPr>
        </p:nvSpPr>
        <p:spPr>
          <a:xfrm>
            <a:off x="677333" y="1405467"/>
            <a:ext cx="10617200" cy="5452533"/>
          </a:xfrm>
        </p:spPr>
        <p:txBody>
          <a:bodyPr>
            <a:noAutofit/>
          </a:bodyPr>
          <a:lstStyle/>
          <a:p>
            <a:pPr marL="0" indent="0">
              <a:lnSpc>
                <a:spcPct val="200000"/>
              </a:lnSpc>
              <a:buNone/>
            </a:pPr>
            <a:r>
              <a:rPr lang="fr-FR" dirty="0"/>
              <a:t>Les activités principales de la région de Tillabéry sont l’agriculture, l’élevage et pêche. En effet, le niveau des précipitations et la présence du fleuve Niger et de quelques affluents en font une région propice pour l’agriculture dans la partie sud-ouest. </a:t>
            </a:r>
          </a:p>
          <a:p>
            <a:pPr marL="0" indent="0">
              <a:lnSpc>
                <a:spcPct val="200000"/>
              </a:lnSpc>
              <a:buNone/>
            </a:pPr>
            <a:r>
              <a:rPr lang="fr-FR" dirty="0"/>
              <a:t>La région de Tillabéry est caractérisée du Nord au Sud par deux (2) types de climat : Saharo-Sahélien au Nord et Sahélo-Soudanien au Sud. On distingue deux (2) principales saisons : une saison sèche de Novembre à Mai et une saison pluvieuse de Juin à Octobre</a:t>
            </a:r>
            <a:r>
              <a:rPr lang="fr-FR" dirty="0" smtClean="0"/>
              <a:t>.</a:t>
            </a:r>
          </a:p>
          <a:p>
            <a:pPr marL="0" indent="0">
              <a:lnSpc>
                <a:spcPct val="200000"/>
              </a:lnSpc>
              <a:buNone/>
            </a:pPr>
            <a:r>
              <a:rPr lang="fr-FR" dirty="0" smtClean="0"/>
              <a:t>A l‘instar des autres régions du pays, celle de Tillaberi est affectée par les effets  néfastes des changements climatiques. En effet ces  phénomènes climatiques extrêmes constituent un grand handicap pour le développement agro-</a:t>
            </a:r>
            <a:r>
              <a:rPr lang="fr-FR" dirty="0" err="1" smtClean="0"/>
              <a:t>sylvo</a:t>
            </a:r>
            <a:r>
              <a:rPr lang="fr-FR" dirty="0" smtClean="0"/>
              <a:t>-pastorale de la région.</a:t>
            </a:r>
            <a:endParaRPr lang="fr-FR" dirty="0"/>
          </a:p>
        </p:txBody>
      </p:sp>
    </p:spTree>
    <p:extLst>
      <p:ext uri="{BB962C8B-B14F-4D97-AF65-F5344CB8AC3E}">
        <p14:creationId xmlns:p14="http://schemas.microsoft.com/office/powerpoint/2010/main" val="846593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118533"/>
            <a:ext cx="8596668" cy="1811867"/>
          </a:xfrm>
        </p:spPr>
        <p:txBody>
          <a:bodyPr/>
          <a:lstStyle/>
          <a:p>
            <a:r>
              <a:rPr lang="fr-FR" dirty="0" smtClean="0"/>
              <a:t>IV. Objectifs de l’intervention</a:t>
            </a:r>
            <a:endParaRPr lang="fr-FR" dirty="0"/>
          </a:p>
        </p:txBody>
      </p:sp>
      <p:sp>
        <p:nvSpPr>
          <p:cNvPr id="3" name="Espace réservé du contenu 2"/>
          <p:cNvSpPr>
            <a:spLocks noGrp="1"/>
          </p:cNvSpPr>
          <p:nvPr>
            <p:ph idx="1"/>
          </p:nvPr>
        </p:nvSpPr>
        <p:spPr>
          <a:xfrm>
            <a:off x="677333" y="829733"/>
            <a:ext cx="10515600" cy="6028267"/>
          </a:xfrm>
        </p:spPr>
        <p:txBody>
          <a:bodyPr>
            <a:normAutofit fontScale="92500" lnSpcReduction="10000"/>
          </a:bodyPr>
          <a:lstStyle/>
          <a:p>
            <a:pPr marL="0" indent="0">
              <a:lnSpc>
                <a:spcPct val="150000"/>
              </a:lnSpc>
              <a:buNone/>
            </a:pPr>
            <a:r>
              <a:rPr lang="fr-FR" dirty="0"/>
              <a:t>Les objectifs de développement du projet (ODP) sont d’accroître la résilience face aux risques climatiques et d’améliorer la productivité agricole au niveau des communautés ciblées. </a:t>
            </a:r>
          </a:p>
          <a:p>
            <a:pPr marL="0" indent="0">
              <a:lnSpc>
                <a:spcPct val="150000"/>
              </a:lnSpc>
              <a:buNone/>
            </a:pPr>
            <a:r>
              <a:rPr lang="fr-FR" dirty="0"/>
              <a:t>Le projet aidera aussi à améliorer les capacités du Gouvernement du Niger à répondre promptement et efficacement à toute situation de crise ou d’urgence éligible.</a:t>
            </a:r>
          </a:p>
          <a:p>
            <a:pPr marL="0" indent="0">
              <a:lnSpc>
                <a:spcPct val="150000"/>
              </a:lnSpc>
              <a:buNone/>
            </a:pPr>
            <a:r>
              <a:rPr lang="fr-FR" b="1" i="1" dirty="0"/>
              <a:t> </a:t>
            </a:r>
            <a:r>
              <a:rPr lang="fr-FR" b="1" i="1" dirty="0" smtClean="0"/>
              <a:t>De </a:t>
            </a:r>
            <a:r>
              <a:rPr lang="fr-FR" b="1" i="1" dirty="0"/>
              <a:t>façon spécifique pour la GDT l’intervention vise à</a:t>
            </a:r>
            <a:endParaRPr lang="fr-FR" dirty="0"/>
          </a:p>
          <a:p>
            <a:pPr lvl="0">
              <a:lnSpc>
                <a:spcPct val="150000"/>
              </a:lnSpc>
            </a:pPr>
            <a:r>
              <a:rPr lang="fr-FR" dirty="0"/>
              <a:t>Réduire la dégradation des terres ;</a:t>
            </a:r>
          </a:p>
          <a:p>
            <a:pPr lvl="0">
              <a:lnSpc>
                <a:spcPct val="150000"/>
              </a:lnSpc>
            </a:pPr>
            <a:r>
              <a:rPr lang="fr-FR" dirty="0"/>
              <a:t>Améliorer et stabiliser la fertilité des sols agricoles ;</a:t>
            </a:r>
          </a:p>
          <a:p>
            <a:pPr lvl="0">
              <a:lnSpc>
                <a:spcPct val="150000"/>
              </a:lnSpc>
            </a:pPr>
            <a:r>
              <a:rPr lang="fr-FR" dirty="0"/>
              <a:t>Augmenter le pâturage</a:t>
            </a:r>
          </a:p>
          <a:p>
            <a:pPr lvl="0">
              <a:lnSpc>
                <a:spcPct val="150000"/>
              </a:lnSpc>
            </a:pPr>
            <a:r>
              <a:rPr lang="fr-FR" dirty="0"/>
              <a:t>Valoriser les eaux de surface pour augmentation de la productivité agro-</a:t>
            </a:r>
            <a:r>
              <a:rPr lang="fr-FR" dirty="0" err="1"/>
              <a:t>sylvo</a:t>
            </a:r>
            <a:r>
              <a:rPr lang="fr-FR" dirty="0"/>
              <a:t>-pastorales et halieutiques ; </a:t>
            </a:r>
          </a:p>
          <a:p>
            <a:pPr lvl="0">
              <a:lnSpc>
                <a:spcPct val="150000"/>
              </a:lnSpc>
            </a:pPr>
            <a:r>
              <a:rPr lang="fr-FR" dirty="0"/>
              <a:t>Maîtriser et freiner les risques d’inondations incontrôlées</a:t>
            </a:r>
            <a:r>
              <a:rPr lang="fr-FR" b="1" i="1" dirty="0"/>
              <a:t>.</a:t>
            </a:r>
            <a:endParaRPr lang="fr-FR" dirty="0"/>
          </a:p>
          <a:p>
            <a:pPr lvl="0">
              <a:lnSpc>
                <a:spcPct val="150000"/>
              </a:lnSpc>
            </a:pPr>
            <a:r>
              <a:rPr lang="fr-FR" dirty="0"/>
              <a:t>Contribuer à la réduction des émissions de GES par unité de produit, et la séquestration accrue de carbone</a:t>
            </a:r>
          </a:p>
          <a:p>
            <a:endParaRPr lang="fr-FR" dirty="0"/>
          </a:p>
        </p:txBody>
      </p:sp>
    </p:spTree>
    <p:extLst>
      <p:ext uri="{BB962C8B-B14F-4D97-AF65-F5344CB8AC3E}">
        <p14:creationId xmlns:p14="http://schemas.microsoft.com/office/powerpoint/2010/main" val="309849467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3" y="169333"/>
            <a:ext cx="9702799" cy="1761067"/>
          </a:xfrm>
        </p:spPr>
        <p:txBody>
          <a:bodyPr>
            <a:normAutofit fontScale="90000"/>
          </a:bodyPr>
          <a:lstStyle/>
          <a:p>
            <a:pPr lvl="0"/>
            <a:r>
              <a:rPr lang="fr-FR" b="1" i="1" dirty="0" smtClean="0"/>
              <a:t>V. Présentation </a:t>
            </a:r>
            <a:r>
              <a:rPr lang="fr-FR" b="1" i="1" dirty="0"/>
              <a:t>des actions GDT dans la région</a:t>
            </a:r>
            <a:r>
              <a:rPr lang="fr-FR" dirty="0"/>
              <a:t/>
            </a:r>
            <a:br>
              <a:rPr lang="fr-FR" dirty="0"/>
            </a:br>
            <a:r>
              <a:rPr lang="fr-FR" dirty="0" smtClean="0"/>
              <a:t>5.1 </a:t>
            </a:r>
            <a:r>
              <a:rPr lang="fr-FR" b="1" i="1" dirty="0" smtClean="0"/>
              <a:t>Les </a:t>
            </a:r>
            <a:r>
              <a:rPr lang="fr-FR" b="1" i="1" dirty="0"/>
              <a:t>réalisations physiques</a:t>
            </a:r>
            <a:r>
              <a:rPr lang="fr-FR" dirty="0"/>
              <a:t/>
            </a:r>
            <a:br>
              <a:rPr lang="fr-FR" dirty="0"/>
            </a:br>
            <a:r>
              <a:rPr lang="fr-FR" dirty="0" smtClean="0"/>
              <a:t>5.1.1 </a:t>
            </a:r>
            <a:r>
              <a:rPr lang="fr-FR" i="1" dirty="0" smtClean="0"/>
              <a:t>Demi-lunes </a:t>
            </a:r>
            <a:r>
              <a:rPr lang="fr-FR" i="1" dirty="0"/>
              <a:t>Sylvopastorales</a:t>
            </a:r>
            <a:r>
              <a:rPr lang="fr-FR" dirty="0"/>
              <a:t/>
            </a:r>
            <a:br>
              <a:rPr lang="fr-FR" dirty="0"/>
            </a:b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917737860"/>
              </p:ext>
            </p:extLst>
          </p:nvPr>
        </p:nvGraphicFramePr>
        <p:xfrm>
          <a:off x="677334" y="1761071"/>
          <a:ext cx="10261598" cy="5096921"/>
        </p:xfrm>
        <a:graphic>
          <a:graphicData uri="http://schemas.openxmlformats.org/drawingml/2006/table">
            <a:tbl>
              <a:tblPr firstRow="1" firstCol="1" bandRow="1">
                <a:tableStyleId>{5C22544A-7EE6-4342-B048-85BDC9FD1C3A}</a:tableStyleId>
              </a:tblPr>
              <a:tblGrid>
                <a:gridCol w="1135969">
                  <a:extLst>
                    <a:ext uri="{9D8B030D-6E8A-4147-A177-3AD203B41FA5}">
                      <a16:colId xmlns:a16="http://schemas.microsoft.com/office/drawing/2014/main" val="178304752"/>
                    </a:ext>
                  </a:extLst>
                </a:gridCol>
                <a:gridCol w="1135969">
                  <a:extLst>
                    <a:ext uri="{9D8B030D-6E8A-4147-A177-3AD203B41FA5}">
                      <a16:colId xmlns:a16="http://schemas.microsoft.com/office/drawing/2014/main" val="88496646"/>
                    </a:ext>
                  </a:extLst>
                </a:gridCol>
                <a:gridCol w="1014801">
                  <a:extLst>
                    <a:ext uri="{9D8B030D-6E8A-4147-A177-3AD203B41FA5}">
                      <a16:colId xmlns:a16="http://schemas.microsoft.com/office/drawing/2014/main" val="449342818"/>
                    </a:ext>
                  </a:extLst>
                </a:gridCol>
                <a:gridCol w="1140703">
                  <a:extLst>
                    <a:ext uri="{9D8B030D-6E8A-4147-A177-3AD203B41FA5}">
                      <a16:colId xmlns:a16="http://schemas.microsoft.com/office/drawing/2014/main" val="3734363596"/>
                    </a:ext>
                  </a:extLst>
                </a:gridCol>
                <a:gridCol w="1140703">
                  <a:extLst>
                    <a:ext uri="{9D8B030D-6E8A-4147-A177-3AD203B41FA5}">
                      <a16:colId xmlns:a16="http://schemas.microsoft.com/office/drawing/2014/main" val="1778457486"/>
                    </a:ext>
                  </a:extLst>
                </a:gridCol>
                <a:gridCol w="1014801">
                  <a:extLst>
                    <a:ext uri="{9D8B030D-6E8A-4147-A177-3AD203B41FA5}">
                      <a16:colId xmlns:a16="http://schemas.microsoft.com/office/drawing/2014/main" val="3478457560"/>
                    </a:ext>
                  </a:extLst>
                </a:gridCol>
                <a:gridCol w="887950">
                  <a:extLst>
                    <a:ext uri="{9D8B030D-6E8A-4147-A177-3AD203B41FA5}">
                      <a16:colId xmlns:a16="http://schemas.microsoft.com/office/drawing/2014/main" val="311001041"/>
                    </a:ext>
                  </a:extLst>
                </a:gridCol>
                <a:gridCol w="1395351">
                  <a:extLst>
                    <a:ext uri="{9D8B030D-6E8A-4147-A177-3AD203B41FA5}">
                      <a16:colId xmlns:a16="http://schemas.microsoft.com/office/drawing/2014/main" val="3187765506"/>
                    </a:ext>
                  </a:extLst>
                </a:gridCol>
                <a:gridCol w="1395351">
                  <a:extLst>
                    <a:ext uri="{9D8B030D-6E8A-4147-A177-3AD203B41FA5}">
                      <a16:colId xmlns:a16="http://schemas.microsoft.com/office/drawing/2014/main" val="3081541146"/>
                    </a:ext>
                  </a:extLst>
                </a:gridCol>
              </a:tblGrid>
              <a:tr h="254846">
                <a:tc rowSpan="3">
                  <a:txBody>
                    <a:bodyPr/>
                    <a:lstStyle/>
                    <a:p>
                      <a:pPr algn="ctr">
                        <a:lnSpc>
                          <a:spcPct val="107000"/>
                        </a:lnSpc>
                        <a:spcAft>
                          <a:spcPts val="0"/>
                        </a:spcAft>
                      </a:pPr>
                      <a:r>
                        <a:rPr lang="fr-FR" sz="1400" dirty="0">
                          <a:effectLst/>
                        </a:rPr>
                        <a:t>Départements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3">
                  <a:txBody>
                    <a:bodyPr/>
                    <a:lstStyle/>
                    <a:p>
                      <a:pPr algn="ctr">
                        <a:lnSpc>
                          <a:spcPct val="107000"/>
                        </a:lnSpc>
                        <a:spcAft>
                          <a:spcPts val="0"/>
                        </a:spcAft>
                      </a:pPr>
                      <a:r>
                        <a:rPr lang="fr-FR" sz="1400">
                          <a:effectLst/>
                        </a:rPr>
                        <a:t>Communes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6">
                  <a:txBody>
                    <a:bodyPr/>
                    <a:lstStyle/>
                    <a:p>
                      <a:pPr algn="ctr">
                        <a:lnSpc>
                          <a:spcPct val="107000"/>
                        </a:lnSpc>
                        <a:spcAft>
                          <a:spcPts val="0"/>
                        </a:spcAft>
                      </a:pPr>
                      <a:r>
                        <a:rPr lang="fr-FR" sz="1200">
                          <a:effectLst/>
                        </a:rPr>
                        <a:t>DLSP  2018 - 2022 (Ha)</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rowSpan="3">
                  <a:txBody>
                    <a:bodyPr/>
                    <a:lstStyle/>
                    <a:p>
                      <a:pPr algn="ctr">
                        <a:lnSpc>
                          <a:spcPct val="107000"/>
                        </a:lnSpc>
                        <a:spcAft>
                          <a:spcPts val="0"/>
                        </a:spcAft>
                      </a:pPr>
                      <a:r>
                        <a:rPr lang="fr-FR" sz="1400">
                          <a:effectLst/>
                        </a:rPr>
                        <a:t>Observations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61603112"/>
                  </a:ext>
                </a:extLst>
              </a:tr>
              <a:tr h="254846">
                <a:tc vMerge="1">
                  <a:txBody>
                    <a:bodyPr/>
                    <a:lstStyle/>
                    <a:p>
                      <a:endParaRPr lang="fr-FR"/>
                    </a:p>
                  </a:txBody>
                  <a:tcPr/>
                </a:tc>
                <a:tc vMerge="1">
                  <a:txBody>
                    <a:bodyPr/>
                    <a:lstStyle/>
                    <a:p>
                      <a:endParaRPr lang="fr-FR"/>
                    </a:p>
                  </a:txBody>
                  <a:tcPr/>
                </a:tc>
                <a:tc rowSpan="2">
                  <a:txBody>
                    <a:bodyPr/>
                    <a:lstStyle/>
                    <a:p>
                      <a:pPr algn="ctr">
                        <a:lnSpc>
                          <a:spcPct val="107000"/>
                        </a:lnSpc>
                        <a:spcAft>
                          <a:spcPts val="0"/>
                        </a:spcAft>
                      </a:pPr>
                      <a:r>
                        <a:rPr lang="fr-FR" sz="1400">
                          <a:effectLst/>
                        </a:rPr>
                        <a:t>Prévues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fr-FR" sz="1400">
                          <a:effectLst/>
                        </a:rPr>
                        <a:t>Réalisées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fr-FR" sz="1400">
                          <a:effectLst/>
                        </a:rPr>
                        <a:t>Taux de réalisation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3">
                  <a:txBody>
                    <a:bodyPr/>
                    <a:lstStyle/>
                    <a:p>
                      <a:pPr algn="ctr">
                        <a:lnSpc>
                          <a:spcPct val="107000"/>
                        </a:lnSpc>
                        <a:spcAft>
                          <a:spcPts val="0"/>
                        </a:spcAft>
                      </a:pPr>
                      <a:r>
                        <a:rPr lang="fr-FR" sz="1400">
                          <a:effectLst/>
                        </a:rPr>
                        <a:t>Nombre de Bénéficiaires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hMerge="1">
                  <a:txBody>
                    <a:bodyPr/>
                    <a:lstStyle/>
                    <a:p>
                      <a:endParaRPr lang="fr-FR"/>
                    </a:p>
                  </a:txBody>
                  <a:tcPr/>
                </a:tc>
                <a:tc vMerge="1">
                  <a:txBody>
                    <a:bodyPr/>
                    <a:lstStyle/>
                    <a:p>
                      <a:endParaRPr lang="fr-FR"/>
                    </a:p>
                  </a:txBody>
                  <a:tcPr/>
                </a:tc>
                <a:extLst>
                  <a:ext uri="{0D108BD9-81ED-4DB2-BD59-A6C34878D82A}">
                    <a16:rowId xmlns:a16="http://schemas.microsoft.com/office/drawing/2014/main" val="2548584413"/>
                  </a:ext>
                </a:extLst>
              </a:tr>
              <a:tr h="254846">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nSpc>
                          <a:spcPct val="107000"/>
                        </a:lnSpc>
                        <a:spcAft>
                          <a:spcPts val="0"/>
                        </a:spcAft>
                      </a:pPr>
                      <a:r>
                        <a:rPr lang="fr-FR" sz="1400">
                          <a:effectLst/>
                        </a:rPr>
                        <a:t>Homme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a:effectLst/>
                        </a:rPr>
                        <a:t> Femme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 Total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fr-FR"/>
                    </a:p>
                  </a:txBody>
                  <a:tcPr/>
                </a:tc>
                <a:extLst>
                  <a:ext uri="{0D108BD9-81ED-4DB2-BD59-A6C34878D82A}">
                    <a16:rowId xmlns:a16="http://schemas.microsoft.com/office/drawing/2014/main" val="1011322196"/>
                  </a:ext>
                </a:extLst>
              </a:tr>
              <a:tr h="254846">
                <a:tc rowSpan="4">
                  <a:txBody>
                    <a:bodyPr/>
                    <a:lstStyle/>
                    <a:p>
                      <a:pPr algn="ct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dirty="0">
                          <a:effectLst/>
                        </a:rPr>
                        <a:t>Kollo</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200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200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118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520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638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764699887"/>
                  </a:ext>
                </a:extLst>
              </a:tr>
              <a:tr h="254846">
                <a:tc vMerge="1">
                  <a:txBody>
                    <a:bodyPr/>
                    <a:lstStyle/>
                    <a:p>
                      <a:endParaRPr lang="fr-FR"/>
                    </a:p>
                  </a:txBody>
                  <a:tcPr/>
                </a:tc>
                <a:tc>
                  <a:txBody>
                    <a:bodyPr/>
                    <a:lstStyle/>
                    <a:p>
                      <a:pPr>
                        <a:lnSpc>
                          <a:spcPct val="107000"/>
                        </a:lnSpc>
                        <a:spcAft>
                          <a:spcPts val="0"/>
                        </a:spcAft>
                      </a:pPr>
                      <a:r>
                        <a:rPr lang="fr-FR" sz="1400" dirty="0" err="1">
                          <a:effectLst/>
                        </a:rPr>
                        <a:t>Kirtachi</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261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266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527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948322208"/>
                  </a:ext>
                </a:extLst>
              </a:tr>
              <a:tr h="254846">
                <a:tc vMerge="1">
                  <a:txBody>
                    <a:bodyPr/>
                    <a:lstStyle/>
                    <a:p>
                      <a:endParaRPr lang="fr-FR"/>
                    </a:p>
                  </a:txBody>
                  <a:tcPr/>
                </a:tc>
                <a:tc>
                  <a:txBody>
                    <a:bodyPr/>
                    <a:lstStyle/>
                    <a:p>
                      <a:pPr>
                        <a:lnSpc>
                          <a:spcPct val="107000"/>
                        </a:lnSpc>
                        <a:spcAft>
                          <a:spcPts val="0"/>
                        </a:spcAft>
                      </a:pPr>
                      <a:r>
                        <a:rPr lang="fr-FR" sz="1400" dirty="0" err="1">
                          <a:effectLst/>
                        </a:rPr>
                        <a:t>Bitinkodji</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530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530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270741858"/>
                  </a:ext>
                </a:extLst>
              </a:tr>
              <a:tr h="254846">
                <a:tc vMerge="1">
                  <a:txBody>
                    <a:bodyPr/>
                    <a:lstStyle/>
                    <a:p>
                      <a:endParaRPr lang="fr-FR"/>
                    </a:p>
                  </a:txBody>
                  <a:tcPr/>
                </a:tc>
                <a:tc>
                  <a:txBody>
                    <a:bodyPr/>
                    <a:lstStyle/>
                    <a:p>
                      <a:pPr>
                        <a:lnSpc>
                          <a:spcPct val="107000"/>
                        </a:lnSpc>
                        <a:spcAft>
                          <a:spcPts val="0"/>
                        </a:spcAft>
                      </a:pPr>
                      <a:r>
                        <a:rPr lang="fr-FR" sz="1400" dirty="0" err="1">
                          <a:effectLst/>
                        </a:rPr>
                        <a:t>Namaro</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45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89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134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244977062"/>
                  </a:ext>
                </a:extLst>
              </a:tr>
              <a:tr h="254846">
                <a:tc gridSpan="2">
                  <a:txBody>
                    <a:bodyPr/>
                    <a:lstStyle/>
                    <a:p>
                      <a:pPr algn="ctr">
                        <a:lnSpc>
                          <a:spcPct val="107000"/>
                        </a:lnSpc>
                        <a:spcAft>
                          <a:spcPts val="0"/>
                        </a:spcAft>
                      </a:pPr>
                      <a:r>
                        <a:rPr lang="fr-FR" sz="1400">
                          <a:effectLst/>
                        </a:rPr>
                        <a:t>Sous total 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r">
                        <a:lnSpc>
                          <a:spcPct val="107000"/>
                        </a:lnSpc>
                        <a:spcAft>
                          <a:spcPts val="0"/>
                        </a:spcAft>
                      </a:pPr>
                      <a:r>
                        <a:rPr lang="fr-FR" sz="1400" dirty="0">
                          <a:effectLst/>
                        </a:rPr>
                        <a:t>700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700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954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875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1829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812288381"/>
                  </a:ext>
                </a:extLst>
              </a:tr>
              <a:tr h="509693">
                <a:tc>
                  <a:txBody>
                    <a:bodyPr/>
                    <a:lstStyle/>
                    <a:p>
                      <a:pPr algn="ctr">
                        <a:lnSpc>
                          <a:spcPct val="107000"/>
                        </a:lnSpc>
                        <a:spcAft>
                          <a:spcPts val="0"/>
                        </a:spcAft>
                      </a:pPr>
                      <a:r>
                        <a:rPr lang="fr-FR" sz="1400">
                          <a:effectLst/>
                        </a:rPr>
                        <a:t>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Ouro Gueladjo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fr-FR" sz="1400" dirty="0">
                          <a:effectLst/>
                        </a:rPr>
                        <a:t>350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dirty="0">
                          <a:effectLst/>
                        </a:rPr>
                        <a:t>100%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1034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1034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152764721"/>
                  </a:ext>
                </a:extLst>
              </a:tr>
              <a:tr h="254846">
                <a:tc gridSpan="2">
                  <a:txBody>
                    <a:bodyPr/>
                    <a:lstStyle/>
                    <a:p>
                      <a:pPr algn="ctr">
                        <a:lnSpc>
                          <a:spcPct val="107000"/>
                        </a:lnSpc>
                        <a:spcAft>
                          <a:spcPts val="0"/>
                        </a:spcAft>
                      </a:pPr>
                      <a:r>
                        <a:rPr lang="fr-FR" sz="1400">
                          <a:effectLst/>
                        </a:rPr>
                        <a:t>Sous total 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1034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1034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177020273"/>
                  </a:ext>
                </a:extLst>
              </a:tr>
              <a:tr h="254846">
                <a:tc>
                  <a:txBody>
                    <a:bodyPr/>
                    <a:lstStyle/>
                    <a:p>
                      <a:pPr>
                        <a:lnSpc>
                          <a:spcPct val="107000"/>
                        </a:lnSpc>
                        <a:spcAft>
                          <a:spcPts val="0"/>
                        </a:spcAft>
                      </a:pPr>
                      <a:r>
                        <a:rPr lang="fr-FR" sz="1400">
                          <a:effectLst/>
                        </a:rPr>
                        <a:t>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Tagazar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fr-FR" sz="1400">
                          <a:effectLst/>
                        </a:rPr>
                        <a:t>500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500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630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1032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1662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216720910"/>
                  </a:ext>
                </a:extLst>
              </a:tr>
              <a:tr h="254846">
                <a:tc gridSpan="2">
                  <a:txBody>
                    <a:bodyPr/>
                    <a:lstStyle/>
                    <a:p>
                      <a:pPr algn="ctr">
                        <a:lnSpc>
                          <a:spcPct val="107000"/>
                        </a:lnSpc>
                        <a:spcAft>
                          <a:spcPts val="0"/>
                        </a:spcAft>
                      </a:pPr>
                      <a:r>
                        <a:rPr lang="fr-FR" sz="1400">
                          <a:effectLst/>
                        </a:rPr>
                        <a:t>Sous total 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r">
                        <a:lnSpc>
                          <a:spcPct val="107000"/>
                        </a:lnSpc>
                        <a:spcAft>
                          <a:spcPts val="0"/>
                        </a:spcAft>
                      </a:pPr>
                      <a:r>
                        <a:rPr lang="fr-FR" sz="1400">
                          <a:effectLst/>
                        </a:rPr>
                        <a:t>500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500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dirty="0">
                          <a:effectLst/>
                        </a:rPr>
                        <a:t>100%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dirty="0">
                          <a:effectLst/>
                        </a:rPr>
                        <a:t>630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1032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1662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246497448"/>
                  </a:ext>
                </a:extLst>
              </a:tr>
              <a:tr h="254846">
                <a:tc>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dirty="0">
                          <a:effectLst/>
                        </a:rPr>
                        <a:t>215</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807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1022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453619388"/>
                  </a:ext>
                </a:extLst>
              </a:tr>
              <a:tr h="254846">
                <a:tc gridSpan="2">
                  <a:txBody>
                    <a:bodyPr/>
                    <a:lstStyle/>
                    <a:p>
                      <a:pPr algn="ctr">
                        <a:lnSpc>
                          <a:spcPct val="107000"/>
                        </a:lnSpc>
                        <a:spcAft>
                          <a:spcPts val="0"/>
                        </a:spcAft>
                      </a:pPr>
                      <a:r>
                        <a:rPr lang="fr-FR" sz="1400">
                          <a:effectLst/>
                        </a:rPr>
                        <a:t>Sous total 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215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807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1022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75750927"/>
                  </a:ext>
                </a:extLst>
              </a:tr>
              <a:tr h="254846">
                <a:tc>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fr-FR" sz="1400">
                          <a:effectLst/>
                        </a:rPr>
                        <a:t>180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29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79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24058340"/>
                  </a:ext>
                </a:extLst>
              </a:tr>
              <a:tr h="254846">
                <a:tc gridSpan="2">
                  <a:txBody>
                    <a:bodyPr/>
                    <a:lstStyle/>
                    <a:p>
                      <a:pPr algn="ctr">
                        <a:lnSpc>
                          <a:spcPct val="107000"/>
                        </a:lnSpc>
                        <a:spcAft>
                          <a:spcPts val="0"/>
                        </a:spcAft>
                      </a:pPr>
                      <a:r>
                        <a:rPr lang="fr-FR" sz="1400">
                          <a:effectLst/>
                        </a:rPr>
                        <a:t>Sous total 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r">
                        <a:lnSpc>
                          <a:spcPct val="107000"/>
                        </a:lnSpc>
                        <a:spcAft>
                          <a:spcPts val="0"/>
                        </a:spcAft>
                      </a:pPr>
                      <a:r>
                        <a:rPr lang="fr-FR" sz="1400">
                          <a:effectLst/>
                        </a:rPr>
                        <a:t>180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29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79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dirty="0">
                          <a:effectLst/>
                        </a:rPr>
                        <a:t>108</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887757335"/>
                  </a:ext>
                </a:extLst>
              </a:tr>
              <a:tr h="254846">
                <a:tc>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234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156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dirty="0">
                          <a:effectLst/>
                        </a:rPr>
                        <a:t>390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836302396"/>
                  </a:ext>
                </a:extLst>
              </a:tr>
              <a:tr h="254846">
                <a:tc gridSpan="2">
                  <a:txBody>
                    <a:bodyPr/>
                    <a:lstStyle/>
                    <a:p>
                      <a:pPr algn="ctr">
                        <a:lnSpc>
                          <a:spcPct val="107000"/>
                        </a:lnSpc>
                        <a:spcAft>
                          <a:spcPts val="0"/>
                        </a:spcAft>
                      </a:pPr>
                      <a:r>
                        <a:rPr lang="fr-FR" sz="1400">
                          <a:effectLst/>
                        </a:rPr>
                        <a:t>Sous total 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234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156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r">
                        <a:lnSpc>
                          <a:spcPct val="107000"/>
                        </a:lnSpc>
                        <a:spcAft>
                          <a:spcPts val="0"/>
                        </a:spcAft>
                      </a:pPr>
                      <a:r>
                        <a:rPr lang="fr-FR" sz="1400">
                          <a:effectLst/>
                        </a:rPr>
                        <a:t>390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038021019"/>
                  </a:ext>
                </a:extLst>
              </a:tr>
              <a:tr h="254846">
                <a:tc gridSpan="2">
                  <a:txBody>
                    <a:bodyPr/>
                    <a:lstStyle/>
                    <a:p>
                      <a:pPr algn="ctr">
                        <a:lnSpc>
                          <a:spcPct val="107000"/>
                        </a:lnSpc>
                        <a:spcAft>
                          <a:spcPts val="0"/>
                        </a:spcAft>
                      </a:pPr>
                      <a:r>
                        <a:rPr lang="fr-FR" sz="1400">
                          <a:effectLst/>
                        </a:rPr>
                        <a:t>Total General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hMerge="1">
                  <a:txBody>
                    <a:bodyPr/>
                    <a:lstStyle/>
                    <a:p>
                      <a:endParaRPr lang="fr-FR"/>
                    </a:p>
                  </a:txBody>
                  <a:tcPr/>
                </a:tc>
                <a:tc>
                  <a:txBody>
                    <a:bodyPr/>
                    <a:lstStyle/>
                    <a:p>
                      <a:pPr algn="r">
                        <a:lnSpc>
                          <a:spcPct val="107000"/>
                        </a:lnSpc>
                        <a:spcAft>
                          <a:spcPts val="0"/>
                        </a:spcAft>
                      </a:pPr>
                      <a:r>
                        <a:rPr lang="fr-FR" sz="1400">
                          <a:effectLst/>
                        </a:rPr>
                        <a:t>2180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fr-FR" sz="1400">
                          <a:effectLst/>
                        </a:rPr>
                        <a:t>2180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fr-FR" sz="1400">
                          <a:effectLst/>
                        </a:rPr>
                        <a:t>3096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fr-FR" sz="1400">
                          <a:effectLst/>
                        </a:rPr>
                        <a:t>2949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r">
                        <a:lnSpc>
                          <a:spcPct val="107000"/>
                        </a:lnSpc>
                        <a:spcAft>
                          <a:spcPts val="0"/>
                        </a:spcAft>
                      </a:pPr>
                      <a:r>
                        <a:rPr lang="fr-FR" sz="1400">
                          <a:effectLst/>
                        </a:rPr>
                        <a:t>6045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3875327295"/>
                  </a:ext>
                </a:extLst>
              </a:tr>
            </a:tbl>
          </a:graphicData>
        </a:graphic>
      </p:graphicFrame>
    </p:spTree>
    <p:extLst>
      <p:ext uri="{BB962C8B-B14F-4D97-AF65-F5344CB8AC3E}">
        <p14:creationId xmlns:p14="http://schemas.microsoft.com/office/powerpoint/2010/main" val="32095542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0"/>
            <a:ext cx="8596668" cy="1337733"/>
          </a:xfrm>
        </p:spPr>
        <p:txBody>
          <a:bodyPr>
            <a:normAutofit fontScale="90000"/>
          </a:bodyPr>
          <a:lstStyle/>
          <a:p>
            <a:pPr lvl="2" algn="l" defTabSz="457200" rtl="0">
              <a:spcBef>
                <a:spcPct val="0"/>
              </a:spcBef>
            </a:pPr>
            <a:r>
              <a:rPr lang="fr-FR" i="1" dirty="0" smtClean="0"/>
              <a:t/>
            </a:r>
            <a:br>
              <a:rPr lang="fr-FR" i="1" dirty="0" smtClean="0"/>
            </a:br>
            <a:r>
              <a:rPr lang="fr-FR" sz="3200" dirty="0">
                <a:solidFill>
                  <a:schemeClr val="accent2">
                    <a:lumMod val="75000"/>
                  </a:schemeClr>
                </a:solidFill>
              </a:rPr>
              <a:t>5.1 </a:t>
            </a:r>
            <a:r>
              <a:rPr lang="fr-FR" sz="3200" b="1" i="1" dirty="0">
                <a:solidFill>
                  <a:schemeClr val="accent2">
                    <a:lumMod val="75000"/>
                  </a:schemeClr>
                </a:solidFill>
              </a:rPr>
              <a:t>Les réalisations physiques</a:t>
            </a:r>
            <a:r>
              <a:rPr lang="fr-FR" sz="3200" i="1" dirty="0">
                <a:solidFill>
                  <a:schemeClr val="accent2">
                    <a:lumMod val="75000"/>
                  </a:schemeClr>
                </a:solidFill>
              </a:rPr>
              <a:t/>
            </a:r>
            <a:br>
              <a:rPr lang="fr-FR" sz="3200" i="1" dirty="0">
                <a:solidFill>
                  <a:schemeClr val="accent2">
                    <a:lumMod val="75000"/>
                  </a:schemeClr>
                </a:solidFill>
              </a:rPr>
            </a:br>
            <a:r>
              <a:rPr lang="fr-FR" sz="3200" i="1" dirty="0" smtClean="0">
                <a:solidFill>
                  <a:schemeClr val="accent2">
                    <a:lumMod val="75000"/>
                  </a:schemeClr>
                </a:solidFill>
              </a:rPr>
              <a:t>5.1.2 Demi-lunes </a:t>
            </a:r>
            <a:r>
              <a:rPr lang="fr-FR" sz="3200" i="1" dirty="0">
                <a:solidFill>
                  <a:schemeClr val="accent2">
                    <a:lumMod val="75000"/>
                  </a:schemeClr>
                </a:solidFill>
              </a:rPr>
              <a:t>Agricoles</a:t>
            </a:r>
            <a:r>
              <a:rPr lang="fr-FR" sz="3200" dirty="0">
                <a:solidFill>
                  <a:schemeClr val="accent2">
                    <a:lumMod val="75000"/>
                  </a:schemeClr>
                </a:solidFill>
              </a:rPr>
              <a:t/>
            </a:r>
            <a:br>
              <a:rPr lang="fr-FR" sz="3200" dirty="0">
                <a:solidFill>
                  <a:schemeClr val="accent2">
                    <a:lumMod val="75000"/>
                  </a:schemeClr>
                </a:solidFill>
              </a:rPr>
            </a:br>
            <a:endParaRPr lang="fr-FR" sz="3200" dirty="0">
              <a:solidFill>
                <a:schemeClr val="accent2">
                  <a:lumMod val="75000"/>
                </a:schemeClr>
              </a:solidFill>
            </a:endParaRPr>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63189431"/>
              </p:ext>
            </p:extLst>
          </p:nvPr>
        </p:nvGraphicFramePr>
        <p:xfrm>
          <a:off x="863599" y="1337734"/>
          <a:ext cx="9381072" cy="5300126"/>
        </p:xfrm>
        <a:graphic>
          <a:graphicData uri="http://schemas.openxmlformats.org/drawingml/2006/table">
            <a:tbl>
              <a:tblPr firstRow="1" firstCol="1" bandRow="1">
                <a:tableStyleId>{5C22544A-7EE6-4342-B048-85BDC9FD1C3A}</a:tableStyleId>
              </a:tblPr>
              <a:tblGrid>
                <a:gridCol w="1371006">
                  <a:extLst>
                    <a:ext uri="{9D8B030D-6E8A-4147-A177-3AD203B41FA5}">
                      <a16:colId xmlns:a16="http://schemas.microsoft.com/office/drawing/2014/main" val="1392561418"/>
                    </a:ext>
                  </a:extLst>
                </a:gridCol>
                <a:gridCol w="1371006">
                  <a:extLst>
                    <a:ext uri="{9D8B030D-6E8A-4147-A177-3AD203B41FA5}">
                      <a16:colId xmlns:a16="http://schemas.microsoft.com/office/drawing/2014/main" val="3956910888"/>
                    </a:ext>
                  </a:extLst>
                </a:gridCol>
                <a:gridCol w="768006">
                  <a:extLst>
                    <a:ext uri="{9D8B030D-6E8A-4147-A177-3AD203B41FA5}">
                      <a16:colId xmlns:a16="http://schemas.microsoft.com/office/drawing/2014/main" val="270439800"/>
                    </a:ext>
                  </a:extLst>
                </a:gridCol>
                <a:gridCol w="1152440">
                  <a:extLst>
                    <a:ext uri="{9D8B030D-6E8A-4147-A177-3AD203B41FA5}">
                      <a16:colId xmlns:a16="http://schemas.microsoft.com/office/drawing/2014/main" val="799368254"/>
                    </a:ext>
                  </a:extLst>
                </a:gridCol>
                <a:gridCol w="1152440">
                  <a:extLst>
                    <a:ext uri="{9D8B030D-6E8A-4147-A177-3AD203B41FA5}">
                      <a16:colId xmlns:a16="http://schemas.microsoft.com/office/drawing/2014/main" val="766155045"/>
                    </a:ext>
                  </a:extLst>
                </a:gridCol>
                <a:gridCol w="768006">
                  <a:extLst>
                    <a:ext uri="{9D8B030D-6E8A-4147-A177-3AD203B41FA5}">
                      <a16:colId xmlns:a16="http://schemas.microsoft.com/office/drawing/2014/main" val="1971446631"/>
                    </a:ext>
                  </a:extLst>
                </a:gridCol>
                <a:gridCol w="768006">
                  <a:extLst>
                    <a:ext uri="{9D8B030D-6E8A-4147-A177-3AD203B41FA5}">
                      <a16:colId xmlns:a16="http://schemas.microsoft.com/office/drawing/2014/main" val="2522516831"/>
                    </a:ext>
                  </a:extLst>
                </a:gridCol>
                <a:gridCol w="1015081">
                  <a:extLst>
                    <a:ext uri="{9D8B030D-6E8A-4147-A177-3AD203B41FA5}">
                      <a16:colId xmlns:a16="http://schemas.microsoft.com/office/drawing/2014/main" val="2578906042"/>
                    </a:ext>
                  </a:extLst>
                </a:gridCol>
                <a:gridCol w="1015081">
                  <a:extLst>
                    <a:ext uri="{9D8B030D-6E8A-4147-A177-3AD203B41FA5}">
                      <a16:colId xmlns:a16="http://schemas.microsoft.com/office/drawing/2014/main" val="2748679409"/>
                    </a:ext>
                  </a:extLst>
                </a:gridCol>
              </a:tblGrid>
              <a:tr h="278954">
                <a:tc rowSpan="3">
                  <a:txBody>
                    <a:bodyPr/>
                    <a:lstStyle/>
                    <a:p>
                      <a:pPr marL="133350" indent="-133350" algn="ctr">
                        <a:lnSpc>
                          <a:spcPct val="107000"/>
                        </a:lnSpc>
                        <a:spcAft>
                          <a:spcPts val="0"/>
                        </a:spcAft>
                      </a:pPr>
                      <a:r>
                        <a:rPr lang="fr-FR" sz="1400" dirty="0">
                          <a:effectLst/>
                        </a:rPr>
                        <a:t>Départements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3">
                  <a:txBody>
                    <a:bodyPr/>
                    <a:lstStyle/>
                    <a:p>
                      <a:pPr algn="ctr">
                        <a:lnSpc>
                          <a:spcPct val="107000"/>
                        </a:lnSpc>
                        <a:spcAft>
                          <a:spcPts val="0"/>
                        </a:spcAft>
                      </a:pPr>
                      <a:r>
                        <a:rPr lang="fr-FR" sz="1400">
                          <a:effectLst/>
                        </a:rPr>
                        <a:t>Communes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6">
                  <a:txBody>
                    <a:bodyPr/>
                    <a:lstStyle/>
                    <a:p>
                      <a:pPr algn="ctr">
                        <a:lnSpc>
                          <a:spcPct val="107000"/>
                        </a:lnSpc>
                        <a:spcAft>
                          <a:spcPts val="0"/>
                        </a:spcAft>
                      </a:pPr>
                      <a:r>
                        <a:rPr lang="fr-FR" sz="1200">
                          <a:effectLst/>
                        </a:rPr>
                        <a:t>DLA 2018 - 2022 (Ha)</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rowSpan="3">
                  <a:txBody>
                    <a:bodyPr/>
                    <a:lstStyle/>
                    <a:p>
                      <a:pPr algn="ctr">
                        <a:lnSpc>
                          <a:spcPct val="107000"/>
                        </a:lnSpc>
                        <a:spcAft>
                          <a:spcPts val="0"/>
                        </a:spcAft>
                      </a:pPr>
                      <a:r>
                        <a:rPr lang="fr-FR" sz="1400">
                          <a:effectLst/>
                        </a:rPr>
                        <a:t>Observations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394608410"/>
                  </a:ext>
                </a:extLst>
              </a:tr>
              <a:tr h="278954">
                <a:tc vMerge="1">
                  <a:txBody>
                    <a:bodyPr/>
                    <a:lstStyle/>
                    <a:p>
                      <a:endParaRPr lang="fr-FR"/>
                    </a:p>
                  </a:txBody>
                  <a:tcPr/>
                </a:tc>
                <a:tc vMerge="1">
                  <a:txBody>
                    <a:bodyPr/>
                    <a:lstStyle/>
                    <a:p>
                      <a:endParaRPr lang="fr-FR"/>
                    </a:p>
                  </a:txBody>
                  <a:tcPr/>
                </a:tc>
                <a:tc rowSpan="2">
                  <a:txBody>
                    <a:bodyPr/>
                    <a:lstStyle/>
                    <a:p>
                      <a:pPr algn="ctr">
                        <a:lnSpc>
                          <a:spcPct val="107000"/>
                        </a:lnSpc>
                        <a:spcAft>
                          <a:spcPts val="0"/>
                        </a:spcAft>
                      </a:pPr>
                      <a:r>
                        <a:rPr lang="fr-FR" sz="1400">
                          <a:effectLst/>
                        </a:rPr>
                        <a:t>Prévues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fr-FR" sz="1400">
                          <a:effectLst/>
                        </a:rPr>
                        <a:t>Réalisées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rowSpan="2">
                  <a:txBody>
                    <a:bodyPr/>
                    <a:lstStyle/>
                    <a:p>
                      <a:pPr algn="ctr">
                        <a:lnSpc>
                          <a:spcPct val="107000"/>
                        </a:lnSpc>
                        <a:spcAft>
                          <a:spcPts val="0"/>
                        </a:spcAft>
                      </a:pPr>
                      <a:r>
                        <a:rPr lang="fr-FR" sz="1400">
                          <a:effectLst/>
                        </a:rPr>
                        <a:t>Taux de réalisation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gridSpan="3">
                  <a:txBody>
                    <a:bodyPr/>
                    <a:lstStyle/>
                    <a:p>
                      <a:pPr algn="ctr">
                        <a:lnSpc>
                          <a:spcPct val="107000"/>
                        </a:lnSpc>
                        <a:spcAft>
                          <a:spcPts val="0"/>
                        </a:spcAft>
                      </a:pPr>
                      <a:r>
                        <a:rPr lang="fr-FR" sz="1400">
                          <a:effectLst/>
                        </a:rPr>
                        <a:t>Nombre de Bénéficiaires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hMerge="1">
                  <a:txBody>
                    <a:bodyPr/>
                    <a:lstStyle/>
                    <a:p>
                      <a:endParaRPr lang="fr-FR"/>
                    </a:p>
                  </a:txBody>
                  <a:tcPr/>
                </a:tc>
                <a:tc vMerge="1">
                  <a:txBody>
                    <a:bodyPr/>
                    <a:lstStyle/>
                    <a:p>
                      <a:endParaRPr lang="fr-FR"/>
                    </a:p>
                  </a:txBody>
                  <a:tcPr/>
                </a:tc>
                <a:extLst>
                  <a:ext uri="{0D108BD9-81ED-4DB2-BD59-A6C34878D82A}">
                    <a16:rowId xmlns:a16="http://schemas.microsoft.com/office/drawing/2014/main" val="1484436275"/>
                  </a:ext>
                </a:extLst>
              </a:tr>
              <a:tr h="278954">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a:lnSpc>
                          <a:spcPct val="107000"/>
                        </a:lnSpc>
                        <a:spcAft>
                          <a:spcPts val="0"/>
                        </a:spcAft>
                      </a:pPr>
                      <a:r>
                        <a:rPr lang="fr-FR" sz="1400">
                          <a:effectLst/>
                        </a:rPr>
                        <a:t>Homme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a:effectLst/>
                        </a:rPr>
                        <a:t> Femme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 Total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vMerge="1">
                  <a:txBody>
                    <a:bodyPr/>
                    <a:lstStyle/>
                    <a:p>
                      <a:endParaRPr lang="fr-FR"/>
                    </a:p>
                  </a:txBody>
                  <a:tcPr/>
                </a:tc>
                <a:extLst>
                  <a:ext uri="{0D108BD9-81ED-4DB2-BD59-A6C34878D82A}">
                    <a16:rowId xmlns:a16="http://schemas.microsoft.com/office/drawing/2014/main" val="2938425142"/>
                  </a:ext>
                </a:extLst>
              </a:tr>
              <a:tr h="278954">
                <a:tc rowSpan="4">
                  <a:txBody>
                    <a:bodyPr/>
                    <a:lstStyle/>
                    <a:p>
                      <a:pPr algn="ct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019191761"/>
                  </a:ext>
                </a:extLst>
              </a:tr>
              <a:tr h="278954">
                <a:tc vMerge="1">
                  <a:txBody>
                    <a:bodyPr/>
                    <a:lstStyle/>
                    <a:p>
                      <a:endParaRPr lang="fr-FR"/>
                    </a:p>
                  </a:txBody>
                  <a:tcPr/>
                </a:tc>
                <a:tc>
                  <a:txBody>
                    <a:bodyPr/>
                    <a:lstStyle/>
                    <a:p>
                      <a:pPr algn="l">
                        <a:lnSpc>
                          <a:spcPct val="107000"/>
                        </a:lnSpc>
                        <a:spcAft>
                          <a:spcPts val="0"/>
                        </a:spcAft>
                      </a:pPr>
                      <a:r>
                        <a:rPr lang="fr-FR" sz="1400">
                          <a:effectLst/>
                        </a:rPr>
                        <a:t>Kirtachi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dirty="0">
                          <a:effectLst/>
                        </a:rPr>
                        <a:t>100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138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272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410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458723353"/>
                  </a:ext>
                </a:extLst>
              </a:tr>
              <a:tr h="278954">
                <a:tc vMerge="1">
                  <a:txBody>
                    <a:bodyPr/>
                    <a:lstStyle/>
                    <a:p>
                      <a:endParaRPr lang="fr-FR"/>
                    </a:p>
                  </a:txBody>
                  <a:tcPr/>
                </a:tc>
                <a:tc>
                  <a:txBody>
                    <a:bodyPr/>
                    <a:lstStyle/>
                    <a:p>
                      <a:pPr algn="l">
                        <a:lnSpc>
                          <a:spcPct val="107000"/>
                        </a:lnSpc>
                        <a:spcAft>
                          <a:spcPts val="0"/>
                        </a:spcAft>
                      </a:pPr>
                      <a:r>
                        <a:rPr lang="fr-FR" sz="1400">
                          <a:effectLst/>
                        </a:rPr>
                        <a:t>Bitinkodji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997373885"/>
                  </a:ext>
                </a:extLst>
              </a:tr>
              <a:tr h="278954">
                <a:tc vMerge="1">
                  <a:txBody>
                    <a:bodyPr/>
                    <a:lstStyle/>
                    <a:p>
                      <a:endParaRPr lang="fr-FR"/>
                    </a:p>
                  </a:txBody>
                  <a:tcPr/>
                </a:tc>
                <a:tc>
                  <a:txBody>
                    <a:bodyPr/>
                    <a:lstStyle/>
                    <a:p>
                      <a:pPr algn="l">
                        <a:lnSpc>
                          <a:spcPct val="107000"/>
                        </a:lnSpc>
                        <a:spcAft>
                          <a:spcPts val="0"/>
                        </a:spcAft>
                      </a:pPr>
                      <a:r>
                        <a:rPr lang="fr-FR" sz="1400">
                          <a:effectLst/>
                        </a:rPr>
                        <a:t>Namaro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440722672"/>
                  </a:ext>
                </a:extLst>
              </a:tr>
              <a:tr h="278954">
                <a:tc gridSpan="2">
                  <a:txBody>
                    <a:bodyPr/>
                    <a:lstStyle/>
                    <a:p>
                      <a:pPr algn="ctr">
                        <a:lnSpc>
                          <a:spcPct val="107000"/>
                        </a:lnSpc>
                        <a:spcAft>
                          <a:spcPts val="0"/>
                        </a:spcAft>
                      </a:pPr>
                      <a:r>
                        <a:rPr lang="fr-FR" sz="1400">
                          <a:effectLst/>
                        </a:rPr>
                        <a:t>Sous total 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138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272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410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782969107"/>
                  </a:ext>
                </a:extLst>
              </a:tr>
              <a:tr h="278954">
                <a:tc>
                  <a:txBody>
                    <a:bodyPr/>
                    <a:lstStyle/>
                    <a:p>
                      <a:pPr algn="ctr">
                        <a:lnSpc>
                          <a:spcPct val="107000"/>
                        </a:lnSpc>
                        <a:spcAft>
                          <a:spcPts val="0"/>
                        </a:spcAft>
                      </a:pPr>
                      <a:r>
                        <a:rPr lang="fr-FR" sz="1400">
                          <a:effectLst/>
                        </a:rPr>
                        <a:t>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Ouro Gueladjo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94412473"/>
                  </a:ext>
                </a:extLst>
              </a:tr>
              <a:tr h="278954">
                <a:tc gridSpan="2">
                  <a:txBody>
                    <a:bodyPr/>
                    <a:lstStyle/>
                    <a:p>
                      <a:pPr algn="ctr">
                        <a:lnSpc>
                          <a:spcPct val="107000"/>
                        </a:lnSpc>
                        <a:spcAft>
                          <a:spcPts val="0"/>
                        </a:spcAft>
                      </a:pPr>
                      <a:r>
                        <a:rPr lang="fr-FR" sz="1400">
                          <a:effectLst/>
                        </a:rPr>
                        <a:t>Sous total 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dirty="0">
                          <a:effectLst/>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685239108"/>
                  </a:ext>
                </a:extLst>
              </a:tr>
              <a:tr h="278954">
                <a:tc>
                  <a:txBody>
                    <a:bodyPr/>
                    <a:lstStyle/>
                    <a:p>
                      <a:pPr algn="l">
                        <a:lnSpc>
                          <a:spcPct val="107000"/>
                        </a:lnSpc>
                        <a:spcAft>
                          <a:spcPts val="0"/>
                        </a:spcAft>
                      </a:pPr>
                      <a:r>
                        <a:rPr lang="fr-FR" sz="1400">
                          <a:effectLst/>
                        </a:rPr>
                        <a:t>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Tagazar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477580284"/>
                  </a:ext>
                </a:extLst>
              </a:tr>
              <a:tr h="278954">
                <a:tc gridSpan="2">
                  <a:txBody>
                    <a:bodyPr/>
                    <a:lstStyle/>
                    <a:p>
                      <a:pPr algn="ctr">
                        <a:lnSpc>
                          <a:spcPct val="107000"/>
                        </a:lnSpc>
                        <a:spcAft>
                          <a:spcPts val="0"/>
                        </a:spcAft>
                      </a:pPr>
                      <a:r>
                        <a:rPr lang="fr-FR" sz="1400">
                          <a:effectLst/>
                        </a:rPr>
                        <a:t>Sous total 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976495135"/>
                  </a:ext>
                </a:extLst>
              </a:tr>
              <a:tr h="278954">
                <a:tc>
                  <a:txBody>
                    <a:bodyPr/>
                    <a:lstStyle/>
                    <a:p>
                      <a:pPr algn="l">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a:effectLst/>
                        </a:rPr>
                        <a:t>170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170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dirty="0">
                          <a:effectLst/>
                        </a:rPr>
                        <a:t>59</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70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402075117"/>
                  </a:ext>
                </a:extLst>
              </a:tr>
              <a:tr h="278954">
                <a:tc gridSpan="2">
                  <a:txBody>
                    <a:bodyPr/>
                    <a:lstStyle/>
                    <a:p>
                      <a:pPr algn="ctr">
                        <a:lnSpc>
                          <a:spcPct val="107000"/>
                        </a:lnSpc>
                        <a:spcAft>
                          <a:spcPts val="0"/>
                        </a:spcAft>
                      </a:pPr>
                      <a:r>
                        <a:rPr lang="fr-FR" sz="1400">
                          <a:effectLst/>
                        </a:rPr>
                        <a:t>Sous total 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ctr">
                        <a:lnSpc>
                          <a:spcPct val="107000"/>
                        </a:lnSpc>
                        <a:spcAft>
                          <a:spcPts val="0"/>
                        </a:spcAft>
                      </a:pPr>
                      <a:r>
                        <a:rPr lang="fr-FR" sz="1400">
                          <a:effectLst/>
                        </a:rPr>
                        <a:t>170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170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dirty="0">
                          <a:effectLst/>
                        </a:rPr>
                        <a:t>59</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70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37876094"/>
                  </a:ext>
                </a:extLst>
              </a:tr>
              <a:tr h="278954">
                <a:tc>
                  <a:txBody>
                    <a:bodyPr/>
                    <a:lstStyle/>
                    <a:p>
                      <a:pPr algn="l">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32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75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dirty="0">
                          <a:effectLst/>
                        </a:rPr>
                        <a:t>107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3094403605"/>
                  </a:ext>
                </a:extLst>
              </a:tr>
              <a:tr h="278954">
                <a:tc gridSpan="2">
                  <a:txBody>
                    <a:bodyPr/>
                    <a:lstStyle/>
                    <a:p>
                      <a:pPr algn="ctr">
                        <a:lnSpc>
                          <a:spcPct val="107000"/>
                        </a:lnSpc>
                        <a:spcAft>
                          <a:spcPts val="0"/>
                        </a:spcAft>
                      </a:pPr>
                      <a:r>
                        <a:rPr lang="fr-FR" sz="1400">
                          <a:effectLst/>
                        </a:rPr>
                        <a:t>Sous total 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32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75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dirty="0">
                          <a:effectLst/>
                        </a:rPr>
                        <a:t>107</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686941522"/>
                  </a:ext>
                </a:extLst>
              </a:tr>
              <a:tr h="278954">
                <a:tc>
                  <a:txBody>
                    <a:bodyPr/>
                    <a:lstStyle/>
                    <a:p>
                      <a:pPr algn="l">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a:effectLst/>
                        </a:rPr>
                        <a:t>150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60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40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156015292"/>
                  </a:ext>
                </a:extLst>
              </a:tr>
              <a:tr h="278954">
                <a:tc gridSpan="2">
                  <a:txBody>
                    <a:bodyPr/>
                    <a:lstStyle/>
                    <a:p>
                      <a:pPr algn="ctr">
                        <a:lnSpc>
                          <a:spcPct val="107000"/>
                        </a:lnSpc>
                        <a:spcAft>
                          <a:spcPts val="0"/>
                        </a:spcAft>
                      </a:pPr>
                      <a:r>
                        <a:rPr lang="fr-FR" sz="1400">
                          <a:effectLst/>
                        </a:rPr>
                        <a:t>Sous total 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hMerge="1">
                  <a:txBody>
                    <a:bodyPr/>
                    <a:lstStyle/>
                    <a:p>
                      <a:endParaRPr lang="fr-FR"/>
                    </a:p>
                  </a:txBody>
                  <a:tcPr/>
                </a:tc>
                <a:tc>
                  <a:txBody>
                    <a:bodyPr/>
                    <a:lstStyle/>
                    <a:p>
                      <a:pPr algn="ctr">
                        <a:lnSpc>
                          <a:spcPct val="107000"/>
                        </a:lnSpc>
                        <a:spcAft>
                          <a:spcPts val="0"/>
                        </a:spcAft>
                      </a:pPr>
                      <a:r>
                        <a:rPr lang="fr-FR" sz="1400">
                          <a:effectLst/>
                        </a:rPr>
                        <a:t>150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60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40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tc>
                  <a:txBody>
                    <a:bodyPr/>
                    <a:lstStyle/>
                    <a:p>
                      <a:pPr algn="l">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ctr"/>
                </a:tc>
                <a:extLst>
                  <a:ext uri="{0D108BD9-81ED-4DB2-BD59-A6C34878D82A}">
                    <a16:rowId xmlns:a16="http://schemas.microsoft.com/office/drawing/2014/main" val="2933383850"/>
                  </a:ext>
                </a:extLst>
              </a:tr>
              <a:tr h="278954">
                <a:tc gridSpan="2">
                  <a:txBody>
                    <a:bodyPr/>
                    <a:lstStyle/>
                    <a:p>
                      <a:pPr algn="ctr">
                        <a:lnSpc>
                          <a:spcPct val="107000"/>
                        </a:lnSpc>
                        <a:spcAft>
                          <a:spcPts val="0"/>
                        </a:spcAft>
                      </a:pPr>
                      <a:r>
                        <a:rPr lang="fr-FR" sz="1400">
                          <a:effectLst/>
                        </a:rPr>
                        <a:t>Total General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hMerge="1">
                  <a:txBody>
                    <a:bodyPr/>
                    <a:lstStyle/>
                    <a:p>
                      <a:endParaRPr lang="fr-FR"/>
                    </a:p>
                  </a:txBody>
                  <a:tcPr/>
                </a:tc>
                <a:tc>
                  <a:txBody>
                    <a:bodyPr/>
                    <a:lstStyle/>
                    <a:p>
                      <a:pPr algn="ctr">
                        <a:lnSpc>
                          <a:spcPct val="107000"/>
                        </a:lnSpc>
                        <a:spcAft>
                          <a:spcPts val="0"/>
                        </a:spcAft>
                      </a:pPr>
                      <a:r>
                        <a:rPr lang="fr-FR" sz="1400">
                          <a:effectLst/>
                        </a:rPr>
                        <a:t>520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a:effectLst/>
                        </a:rPr>
                        <a:t>520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dirty="0">
                          <a:effectLst/>
                        </a:rPr>
                        <a:t>241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a:effectLst/>
                        </a:rPr>
                        <a:t>446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ctr">
                        <a:lnSpc>
                          <a:spcPct val="107000"/>
                        </a:lnSpc>
                        <a:spcAft>
                          <a:spcPts val="0"/>
                        </a:spcAft>
                      </a:pPr>
                      <a:r>
                        <a:rPr lang="fr-FR" sz="1400">
                          <a:effectLst/>
                        </a:rPr>
                        <a:t>687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tc>
                  <a:txBody>
                    <a:bodyPr/>
                    <a:lstStyle/>
                    <a:p>
                      <a:pPr algn="l">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4450" marR="44450" marT="0" marB="0" anchor="b"/>
                </a:tc>
                <a:extLst>
                  <a:ext uri="{0D108BD9-81ED-4DB2-BD59-A6C34878D82A}">
                    <a16:rowId xmlns:a16="http://schemas.microsoft.com/office/drawing/2014/main" val="4055537628"/>
                  </a:ext>
                </a:extLst>
              </a:tr>
            </a:tbl>
          </a:graphicData>
        </a:graphic>
      </p:graphicFrame>
    </p:spTree>
    <p:extLst>
      <p:ext uri="{BB962C8B-B14F-4D97-AF65-F5344CB8AC3E}">
        <p14:creationId xmlns:p14="http://schemas.microsoft.com/office/powerpoint/2010/main" val="22466195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220134"/>
            <a:ext cx="8596668" cy="1388534"/>
          </a:xfrm>
        </p:spPr>
        <p:txBody>
          <a:bodyPr/>
          <a:lstStyle/>
          <a:p>
            <a:r>
              <a:rPr lang="fr-FR" dirty="0" smtClean="0"/>
              <a:t>5.1 Réalisations physiques</a:t>
            </a:r>
            <a:br>
              <a:rPr lang="fr-FR" dirty="0" smtClean="0"/>
            </a:br>
            <a:r>
              <a:rPr lang="fr-FR" dirty="0" smtClean="0"/>
              <a:t>5.1.3 Fixations de dunes</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395887151"/>
              </p:ext>
            </p:extLst>
          </p:nvPr>
        </p:nvGraphicFramePr>
        <p:xfrm>
          <a:off x="677335" y="1608662"/>
          <a:ext cx="8957732" cy="5009106"/>
        </p:xfrm>
        <a:graphic>
          <a:graphicData uri="http://schemas.openxmlformats.org/drawingml/2006/table">
            <a:tbl>
              <a:tblPr firstRow="1" firstCol="1" bandRow="1">
                <a:tableStyleId>{5C22544A-7EE6-4342-B048-85BDC9FD1C3A}</a:tableStyleId>
              </a:tblPr>
              <a:tblGrid>
                <a:gridCol w="1161830">
                  <a:extLst>
                    <a:ext uri="{9D8B030D-6E8A-4147-A177-3AD203B41FA5}">
                      <a16:colId xmlns:a16="http://schemas.microsoft.com/office/drawing/2014/main" val="1282253466"/>
                    </a:ext>
                  </a:extLst>
                </a:gridCol>
                <a:gridCol w="1161830">
                  <a:extLst>
                    <a:ext uri="{9D8B030D-6E8A-4147-A177-3AD203B41FA5}">
                      <a16:colId xmlns:a16="http://schemas.microsoft.com/office/drawing/2014/main" val="1655796842"/>
                    </a:ext>
                  </a:extLst>
                </a:gridCol>
                <a:gridCol w="814498">
                  <a:extLst>
                    <a:ext uri="{9D8B030D-6E8A-4147-A177-3AD203B41FA5}">
                      <a16:colId xmlns:a16="http://schemas.microsoft.com/office/drawing/2014/main" val="3358233997"/>
                    </a:ext>
                  </a:extLst>
                </a:gridCol>
                <a:gridCol w="957772">
                  <a:extLst>
                    <a:ext uri="{9D8B030D-6E8A-4147-A177-3AD203B41FA5}">
                      <a16:colId xmlns:a16="http://schemas.microsoft.com/office/drawing/2014/main" val="3777495301"/>
                    </a:ext>
                  </a:extLst>
                </a:gridCol>
                <a:gridCol w="957772">
                  <a:extLst>
                    <a:ext uri="{9D8B030D-6E8A-4147-A177-3AD203B41FA5}">
                      <a16:colId xmlns:a16="http://schemas.microsoft.com/office/drawing/2014/main" val="3811650484"/>
                    </a:ext>
                  </a:extLst>
                </a:gridCol>
                <a:gridCol w="758055">
                  <a:extLst>
                    <a:ext uri="{9D8B030D-6E8A-4147-A177-3AD203B41FA5}">
                      <a16:colId xmlns:a16="http://schemas.microsoft.com/office/drawing/2014/main" val="1665699960"/>
                    </a:ext>
                  </a:extLst>
                </a:gridCol>
                <a:gridCol w="758055">
                  <a:extLst>
                    <a:ext uri="{9D8B030D-6E8A-4147-A177-3AD203B41FA5}">
                      <a16:colId xmlns:a16="http://schemas.microsoft.com/office/drawing/2014/main" val="14290588"/>
                    </a:ext>
                  </a:extLst>
                </a:gridCol>
                <a:gridCol w="1193960">
                  <a:extLst>
                    <a:ext uri="{9D8B030D-6E8A-4147-A177-3AD203B41FA5}">
                      <a16:colId xmlns:a16="http://schemas.microsoft.com/office/drawing/2014/main" val="347122958"/>
                    </a:ext>
                  </a:extLst>
                </a:gridCol>
                <a:gridCol w="1193960">
                  <a:extLst>
                    <a:ext uri="{9D8B030D-6E8A-4147-A177-3AD203B41FA5}">
                      <a16:colId xmlns:a16="http://schemas.microsoft.com/office/drawing/2014/main" val="2560004145"/>
                    </a:ext>
                  </a:extLst>
                </a:gridCol>
              </a:tblGrid>
              <a:tr h="227915">
                <a:tc rowSpan="3">
                  <a:txBody>
                    <a:bodyPr/>
                    <a:lstStyle/>
                    <a:p>
                      <a:pPr algn="ctr">
                        <a:lnSpc>
                          <a:spcPct val="107000"/>
                        </a:lnSpc>
                        <a:spcAft>
                          <a:spcPts val="0"/>
                        </a:spcAft>
                      </a:pPr>
                      <a:r>
                        <a:rPr lang="fr-FR" sz="1400" dirty="0">
                          <a:effectLst/>
                        </a:rPr>
                        <a:t>Départements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rowSpan="3">
                  <a:txBody>
                    <a:bodyPr/>
                    <a:lstStyle/>
                    <a:p>
                      <a:pPr algn="ctr">
                        <a:lnSpc>
                          <a:spcPct val="107000"/>
                        </a:lnSpc>
                        <a:spcAft>
                          <a:spcPts val="0"/>
                        </a:spcAft>
                      </a:pPr>
                      <a:r>
                        <a:rPr lang="fr-FR" sz="1400">
                          <a:effectLst/>
                        </a:rPr>
                        <a:t>Communes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gridSpan="6">
                  <a:txBody>
                    <a:bodyPr/>
                    <a:lstStyle/>
                    <a:p>
                      <a:pPr algn="ctr">
                        <a:lnSpc>
                          <a:spcPct val="107000"/>
                        </a:lnSpc>
                        <a:spcAft>
                          <a:spcPts val="0"/>
                        </a:spcAft>
                      </a:pPr>
                      <a:r>
                        <a:rPr lang="fr-FR" sz="1100">
                          <a:effectLst/>
                        </a:rPr>
                        <a:t>Fixation des dunes  2018 - 2022 (Ha)</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rowSpan="3">
                  <a:txBody>
                    <a:bodyPr/>
                    <a:lstStyle/>
                    <a:p>
                      <a:pPr algn="ctr">
                        <a:lnSpc>
                          <a:spcPct val="107000"/>
                        </a:lnSpc>
                        <a:spcAft>
                          <a:spcPts val="0"/>
                        </a:spcAft>
                      </a:pPr>
                      <a:r>
                        <a:rPr lang="fr-FR" sz="1400">
                          <a:effectLst/>
                        </a:rPr>
                        <a:t>Observations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476873769"/>
                  </a:ext>
                </a:extLst>
              </a:tr>
              <a:tr h="227915">
                <a:tc vMerge="1">
                  <a:txBody>
                    <a:bodyPr/>
                    <a:lstStyle/>
                    <a:p>
                      <a:endParaRPr lang="fr-FR"/>
                    </a:p>
                  </a:txBody>
                  <a:tcPr/>
                </a:tc>
                <a:tc vMerge="1">
                  <a:txBody>
                    <a:bodyPr/>
                    <a:lstStyle/>
                    <a:p>
                      <a:endParaRPr lang="fr-FR"/>
                    </a:p>
                  </a:txBody>
                  <a:tcPr/>
                </a:tc>
                <a:tc rowSpan="2">
                  <a:txBody>
                    <a:bodyPr/>
                    <a:lstStyle/>
                    <a:p>
                      <a:pPr algn="ctr">
                        <a:lnSpc>
                          <a:spcPct val="107000"/>
                        </a:lnSpc>
                        <a:spcAft>
                          <a:spcPts val="0"/>
                        </a:spcAft>
                      </a:pPr>
                      <a:r>
                        <a:rPr lang="fr-FR" sz="1400">
                          <a:effectLst/>
                        </a:rPr>
                        <a:t>Prévues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rowSpan="2">
                  <a:txBody>
                    <a:bodyPr/>
                    <a:lstStyle/>
                    <a:p>
                      <a:pPr algn="ctr">
                        <a:lnSpc>
                          <a:spcPct val="107000"/>
                        </a:lnSpc>
                        <a:spcAft>
                          <a:spcPts val="0"/>
                        </a:spcAft>
                      </a:pPr>
                      <a:r>
                        <a:rPr lang="fr-FR" sz="1400">
                          <a:effectLst/>
                        </a:rPr>
                        <a:t>Réalisées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rowSpan="2">
                  <a:txBody>
                    <a:bodyPr/>
                    <a:lstStyle/>
                    <a:p>
                      <a:pPr algn="ctr">
                        <a:lnSpc>
                          <a:spcPct val="107000"/>
                        </a:lnSpc>
                        <a:spcAft>
                          <a:spcPts val="0"/>
                        </a:spcAft>
                      </a:pPr>
                      <a:r>
                        <a:rPr lang="fr-FR" sz="1400">
                          <a:effectLst/>
                        </a:rPr>
                        <a:t>Taux de réalisation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gridSpan="3">
                  <a:txBody>
                    <a:bodyPr/>
                    <a:lstStyle/>
                    <a:p>
                      <a:pPr algn="ctr">
                        <a:lnSpc>
                          <a:spcPct val="107000"/>
                        </a:lnSpc>
                        <a:spcAft>
                          <a:spcPts val="0"/>
                        </a:spcAft>
                      </a:pPr>
                      <a:r>
                        <a:rPr lang="fr-FR" sz="1100">
                          <a:effectLst/>
                        </a:rPr>
                        <a:t>Nombre de Bénéficiaires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hMerge="1">
                  <a:txBody>
                    <a:bodyPr/>
                    <a:lstStyle/>
                    <a:p>
                      <a:endParaRPr lang="fr-FR"/>
                    </a:p>
                  </a:txBody>
                  <a:tcPr/>
                </a:tc>
                <a:tc vMerge="1">
                  <a:txBody>
                    <a:bodyPr/>
                    <a:lstStyle/>
                    <a:p>
                      <a:endParaRPr lang="fr-FR"/>
                    </a:p>
                  </a:txBody>
                  <a:tcPr/>
                </a:tc>
                <a:extLst>
                  <a:ext uri="{0D108BD9-81ED-4DB2-BD59-A6C34878D82A}">
                    <a16:rowId xmlns:a16="http://schemas.microsoft.com/office/drawing/2014/main" val="2500082702"/>
                  </a:ext>
                </a:extLst>
              </a:tr>
              <a:tr h="672466">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nSpc>
                          <a:spcPct val="107000"/>
                        </a:lnSpc>
                        <a:spcAft>
                          <a:spcPts val="0"/>
                        </a:spcAft>
                      </a:pPr>
                      <a:r>
                        <a:rPr lang="fr-FR" sz="1400">
                          <a:effectLst/>
                        </a:rPr>
                        <a:t>Homme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 Femme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Total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vMerge="1">
                  <a:txBody>
                    <a:bodyPr/>
                    <a:lstStyle/>
                    <a:p>
                      <a:endParaRPr lang="fr-FR"/>
                    </a:p>
                  </a:txBody>
                  <a:tcPr/>
                </a:tc>
                <a:extLst>
                  <a:ext uri="{0D108BD9-81ED-4DB2-BD59-A6C34878D82A}">
                    <a16:rowId xmlns:a16="http://schemas.microsoft.com/office/drawing/2014/main" val="2692460889"/>
                  </a:ext>
                </a:extLst>
              </a:tr>
              <a:tr h="227915">
                <a:tc rowSpan="4">
                  <a:txBody>
                    <a:bodyPr/>
                    <a:lstStyle/>
                    <a:p>
                      <a:pPr algn="ct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1783743622"/>
                  </a:ext>
                </a:extLst>
              </a:tr>
              <a:tr h="227915">
                <a:tc vMerge="1">
                  <a:txBody>
                    <a:bodyPr/>
                    <a:lstStyle/>
                    <a:p>
                      <a:endParaRPr lang="fr-FR"/>
                    </a:p>
                  </a:txBody>
                  <a:tcPr/>
                </a:tc>
                <a:tc>
                  <a:txBody>
                    <a:bodyPr/>
                    <a:lstStyle/>
                    <a:p>
                      <a:pPr>
                        <a:lnSpc>
                          <a:spcPct val="107000"/>
                        </a:lnSpc>
                        <a:spcAft>
                          <a:spcPts val="0"/>
                        </a:spcAft>
                      </a:pPr>
                      <a:r>
                        <a:rPr lang="fr-FR" sz="1400">
                          <a:effectLst/>
                        </a:rPr>
                        <a:t>Kirtachi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914887737"/>
                  </a:ext>
                </a:extLst>
              </a:tr>
              <a:tr h="227915">
                <a:tc vMerge="1">
                  <a:txBody>
                    <a:bodyPr/>
                    <a:lstStyle/>
                    <a:p>
                      <a:endParaRPr lang="fr-FR"/>
                    </a:p>
                  </a:txBody>
                  <a:tcPr/>
                </a:tc>
                <a:tc>
                  <a:txBody>
                    <a:bodyPr/>
                    <a:lstStyle/>
                    <a:p>
                      <a:pPr>
                        <a:lnSpc>
                          <a:spcPct val="107000"/>
                        </a:lnSpc>
                        <a:spcAft>
                          <a:spcPts val="0"/>
                        </a:spcAft>
                      </a:pPr>
                      <a:r>
                        <a:rPr lang="fr-FR" sz="1400">
                          <a:effectLst/>
                        </a:rPr>
                        <a:t>Bitinkodji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4205188532"/>
                  </a:ext>
                </a:extLst>
              </a:tr>
              <a:tr h="227915">
                <a:tc vMerge="1">
                  <a:txBody>
                    <a:bodyPr/>
                    <a:lstStyle/>
                    <a:p>
                      <a:endParaRPr lang="fr-FR"/>
                    </a:p>
                  </a:txBody>
                  <a:tcPr/>
                </a:tc>
                <a:tc>
                  <a:txBody>
                    <a:bodyPr/>
                    <a:lstStyle/>
                    <a:p>
                      <a:pPr>
                        <a:lnSpc>
                          <a:spcPct val="107000"/>
                        </a:lnSpc>
                        <a:spcAft>
                          <a:spcPts val="0"/>
                        </a:spcAft>
                      </a:pPr>
                      <a:r>
                        <a:rPr lang="fr-FR" sz="1400">
                          <a:effectLst/>
                        </a:rPr>
                        <a:t>Namaro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547196059"/>
                  </a:ext>
                </a:extLst>
              </a:tr>
              <a:tr h="227915">
                <a:tc gridSpan="2">
                  <a:txBody>
                    <a:bodyPr/>
                    <a:lstStyle/>
                    <a:p>
                      <a:pPr algn="ctr">
                        <a:lnSpc>
                          <a:spcPct val="107000"/>
                        </a:lnSpc>
                        <a:spcAft>
                          <a:spcPts val="0"/>
                        </a:spcAft>
                      </a:pPr>
                      <a:r>
                        <a:rPr lang="fr-FR" sz="1400">
                          <a:effectLst/>
                        </a:rPr>
                        <a:t>Sous total 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33122526"/>
                  </a:ext>
                </a:extLst>
              </a:tr>
              <a:tr h="448311">
                <a:tc>
                  <a:txBody>
                    <a:bodyPr/>
                    <a:lstStyle/>
                    <a:p>
                      <a:pPr algn="ctr">
                        <a:lnSpc>
                          <a:spcPct val="107000"/>
                        </a:lnSpc>
                        <a:spcAft>
                          <a:spcPts val="0"/>
                        </a:spcAft>
                      </a:pPr>
                      <a:r>
                        <a:rPr lang="fr-FR" sz="1400">
                          <a:effectLst/>
                        </a:rPr>
                        <a:t>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Ouro Gueladjo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920929945"/>
                  </a:ext>
                </a:extLst>
              </a:tr>
              <a:tr h="227915">
                <a:tc gridSpan="2">
                  <a:txBody>
                    <a:bodyPr/>
                    <a:lstStyle/>
                    <a:p>
                      <a:pPr algn="ctr">
                        <a:lnSpc>
                          <a:spcPct val="107000"/>
                        </a:lnSpc>
                        <a:spcAft>
                          <a:spcPts val="0"/>
                        </a:spcAft>
                      </a:pPr>
                      <a:r>
                        <a:rPr lang="fr-FR" sz="1400">
                          <a:effectLst/>
                        </a:rPr>
                        <a:t>Sous total 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433252913"/>
                  </a:ext>
                </a:extLst>
              </a:tr>
              <a:tr h="227915">
                <a:tc>
                  <a:txBody>
                    <a:bodyPr/>
                    <a:lstStyle/>
                    <a:p>
                      <a:pPr>
                        <a:lnSpc>
                          <a:spcPct val="107000"/>
                        </a:lnSpc>
                        <a:spcAft>
                          <a:spcPts val="0"/>
                        </a:spcAft>
                      </a:pPr>
                      <a:r>
                        <a:rPr lang="fr-FR" sz="1400">
                          <a:effectLst/>
                        </a:rPr>
                        <a:t>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Tagazar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173534367"/>
                  </a:ext>
                </a:extLst>
              </a:tr>
              <a:tr h="227915">
                <a:tc gridSpan="2">
                  <a:txBody>
                    <a:bodyPr/>
                    <a:lstStyle/>
                    <a:p>
                      <a:pPr algn="ctr">
                        <a:lnSpc>
                          <a:spcPct val="107000"/>
                        </a:lnSpc>
                        <a:spcAft>
                          <a:spcPts val="0"/>
                        </a:spcAft>
                      </a:pPr>
                      <a:r>
                        <a:rPr lang="fr-FR" sz="1400">
                          <a:effectLst/>
                        </a:rPr>
                        <a:t>Sous total 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435764451"/>
                  </a:ext>
                </a:extLst>
              </a:tr>
              <a:tr h="227915">
                <a:tc>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980943592"/>
                  </a:ext>
                </a:extLst>
              </a:tr>
              <a:tr h="227915">
                <a:tc gridSpan="2">
                  <a:txBody>
                    <a:bodyPr/>
                    <a:lstStyle/>
                    <a:p>
                      <a:pPr algn="ctr">
                        <a:lnSpc>
                          <a:spcPct val="107000"/>
                        </a:lnSpc>
                        <a:spcAft>
                          <a:spcPts val="0"/>
                        </a:spcAft>
                      </a:pPr>
                      <a:r>
                        <a:rPr lang="fr-FR" sz="1400">
                          <a:effectLst/>
                        </a:rPr>
                        <a:t>Sous total 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394989019"/>
                  </a:ext>
                </a:extLst>
              </a:tr>
              <a:tr h="227915">
                <a:tc>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46023629"/>
                  </a:ext>
                </a:extLst>
              </a:tr>
              <a:tr h="227915">
                <a:tc gridSpan="2">
                  <a:txBody>
                    <a:bodyPr/>
                    <a:lstStyle/>
                    <a:p>
                      <a:pPr algn="ctr">
                        <a:lnSpc>
                          <a:spcPct val="107000"/>
                        </a:lnSpc>
                        <a:spcAft>
                          <a:spcPts val="0"/>
                        </a:spcAft>
                      </a:pPr>
                      <a:r>
                        <a:rPr lang="fr-FR" sz="1400">
                          <a:effectLst/>
                        </a:rPr>
                        <a:t>Sous total 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865414743"/>
                  </a:ext>
                </a:extLst>
              </a:tr>
              <a:tr h="227915">
                <a:tc>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1733066844"/>
                  </a:ext>
                </a:extLst>
              </a:tr>
              <a:tr h="227915">
                <a:tc gridSpan="2">
                  <a:txBody>
                    <a:bodyPr/>
                    <a:lstStyle/>
                    <a:p>
                      <a:pPr algn="ctr">
                        <a:lnSpc>
                          <a:spcPct val="107000"/>
                        </a:lnSpc>
                        <a:spcAft>
                          <a:spcPts val="0"/>
                        </a:spcAft>
                      </a:pPr>
                      <a:r>
                        <a:rPr lang="fr-FR" sz="1400">
                          <a:effectLst/>
                        </a:rPr>
                        <a:t>Sous total 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1443224979"/>
                  </a:ext>
                </a:extLst>
              </a:tr>
              <a:tr h="227915">
                <a:tc gridSpan="2">
                  <a:txBody>
                    <a:bodyPr/>
                    <a:lstStyle/>
                    <a:p>
                      <a:pPr algn="ctr">
                        <a:lnSpc>
                          <a:spcPct val="107000"/>
                        </a:lnSpc>
                        <a:spcAft>
                          <a:spcPts val="0"/>
                        </a:spcAft>
                      </a:pPr>
                      <a:r>
                        <a:rPr lang="fr-FR" sz="1400">
                          <a:effectLst/>
                        </a:rPr>
                        <a:t>Total General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hMerge="1">
                  <a:txBody>
                    <a:bodyPr/>
                    <a:lstStyle/>
                    <a:p>
                      <a:endParaRPr lang="fr-FR"/>
                    </a:p>
                  </a:txBody>
                  <a:tcPr/>
                </a:tc>
                <a:tc>
                  <a:txBody>
                    <a:bodyPr/>
                    <a:lstStyle/>
                    <a:p>
                      <a:pPr algn="ctr">
                        <a:lnSpc>
                          <a:spcPct val="107000"/>
                        </a:lnSpc>
                        <a:spcAft>
                          <a:spcPts val="0"/>
                        </a:spcAft>
                      </a:pPr>
                      <a:r>
                        <a:rPr lang="fr-FR" sz="1400">
                          <a:effectLst/>
                        </a:rPr>
                        <a:t>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extLst>
                  <a:ext uri="{0D108BD9-81ED-4DB2-BD59-A6C34878D82A}">
                    <a16:rowId xmlns:a16="http://schemas.microsoft.com/office/drawing/2014/main" val="2780318672"/>
                  </a:ext>
                </a:extLst>
              </a:tr>
            </a:tbl>
          </a:graphicData>
        </a:graphic>
      </p:graphicFrame>
    </p:spTree>
    <p:extLst>
      <p:ext uri="{BB962C8B-B14F-4D97-AF65-F5344CB8AC3E}">
        <p14:creationId xmlns:p14="http://schemas.microsoft.com/office/powerpoint/2010/main" val="13191144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254000"/>
            <a:ext cx="8596668" cy="1253067"/>
          </a:xfrm>
        </p:spPr>
        <p:txBody>
          <a:bodyPr/>
          <a:lstStyle/>
          <a:p>
            <a:r>
              <a:rPr lang="fr-FR" dirty="0" smtClean="0"/>
              <a:t>5.1 Réalisations physiques</a:t>
            </a:r>
            <a:br>
              <a:rPr lang="fr-FR" dirty="0" smtClean="0"/>
            </a:br>
            <a:r>
              <a:rPr lang="fr-FR" dirty="0" smtClean="0"/>
              <a:t>5.1.4 Faucardage</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686238121"/>
              </p:ext>
            </p:extLst>
          </p:nvPr>
        </p:nvGraphicFramePr>
        <p:xfrm>
          <a:off x="677333" y="1507073"/>
          <a:ext cx="8596669" cy="5005281"/>
        </p:xfrm>
        <a:graphic>
          <a:graphicData uri="http://schemas.openxmlformats.org/drawingml/2006/table">
            <a:tbl>
              <a:tblPr firstRow="1" firstCol="1" bandRow="1">
                <a:tableStyleId>{5C22544A-7EE6-4342-B048-85BDC9FD1C3A}</a:tableStyleId>
              </a:tblPr>
              <a:tblGrid>
                <a:gridCol w="1099193">
                  <a:extLst>
                    <a:ext uri="{9D8B030D-6E8A-4147-A177-3AD203B41FA5}">
                      <a16:colId xmlns:a16="http://schemas.microsoft.com/office/drawing/2014/main" val="3533590652"/>
                    </a:ext>
                  </a:extLst>
                </a:gridCol>
                <a:gridCol w="1099193">
                  <a:extLst>
                    <a:ext uri="{9D8B030D-6E8A-4147-A177-3AD203B41FA5}">
                      <a16:colId xmlns:a16="http://schemas.microsoft.com/office/drawing/2014/main" val="770772640"/>
                    </a:ext>
                  </a:extLst>
                </a:gridCol>
                <a:gridCol w="849823">
                  <a:extLst>
                    <a:ext uri="{9D8B030D-6E8A-4147-A177-3AD203B41FA5}">
                      <a16:colId xmlns:a16="http://schemas.microsoft.com/office/drawing/2014/main" val="2084481300"/>
                    </a:ext>
                  </a:extLst>
                </a:gridCol>
                <a:gridCol w="849823">
                  <a:extLst>
                    <a:ext uri="{9D8B030D-6E8A-4147-A177-3AD203B41FA5}">
                      <a16:colId xmlns:a16="http://schemas.microsoft.com/office/drawing/2014/main" val="2399713445"/>
                    </a:ext>
                  </a:extLst>
                </a:gridCol>
                <a:gridCol w="795685">
                  <a:extLst>
                    <a:ext uri="{9D8B030D-6E8A-4147-A177-3AD203B41FA5}">
                      <a16:colId xmlns:a16="http://schemas.microsoft.com/office/drawing/2014/main" val="2798935488"/>
                    </a:ext>
                  </a:extLst>
                </a:gridCol>
                <a:gridCol w="777637">
                  <a:extLst>
                    <a:ext uri="{9D8B030D-6E8A-4147-A177-3AD203B41FA5}">
                      <a16:colId xmlns:a16="http://schemas.microsoft.com/office/drawing/2014/main" val="597979564"/>
                    </a:ext>
                  </a:extLst>
                </a:gridCol>
                <a:gridCol w="777637">
                  <a:extLst>
                    <a:ext uri="{9D8B030D-6E8A-4147-A177-3AD203B41FA5}">
                      <a16:colId xmlns:a16="http://schemas.microsoft.com/office/drawing/2014/main" val="3340082434"/>
                    </a:ext>
                  </a:extLst>
                </a:gridCol>
                <a:gridCol w="1173839">
                  <a:extLst>
                    <a:ext uri="{9D8B030D-6E8A-4147-A177-3AD203B41FA5}">
                      <a16:colId xmlns:a16="http://schemas.microsoft.com/office/drawing/2014/main" val="600856428"/>
                    </a:ext>
                  </a:extLst>
                </a:gridCol>
                <a:gridCol w="1173839">
                  <a:extLst>
                    <a:ext uri="{9D8B030D-6E8A-4147-A177-3AD203B41FA5}">
                      <a16:colId xmlns:a16="http://schemas.microsoft.com/office/drawing/2014/main" val="1640569823"/>
                    </a:ext>
                  </a:extLst>
                </a:gridCol>
              </a:tblGrid>
              <a:tr h="227142">
                <a:tc rowSpan="3">
                  <a:txBody>
                    <a:bodyPr/>
                    <a:lstStyle/>
                    <a:p>
                      <a:pPr algn="ctr">
                        <a:lnSpc>
                          <a:spcPct val="107000"/>
                        </a:lnSpc>
                        <a:spcAft>
                          <a:spcPts val="0"/>
                        </a:spcAft>
                      </a:pPr>
                      <a:r>
                        <a:rPr lang="fr-FR" sz="1400" dirty="0">
                          <a:effectLst/>
                        </a:rPr>
                        <a:t>Départements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rowSpan="3">
                  <a:txBody>
                    <a:bodyPr/>
                    <a:lstStyle/>
                    <a:p>
                      <a:pPr algn="ctr">
                        <a:lnSpc>
                          <a:spcPct val="107000"/>
                        </a:lnSpc>
                        <a:spcAft>
                          <a:spcPts val="0"/>
                        </a:spcAft>
                      </a:pPr>
                      <a:r>
                        <a:rPr lang="fr-FR" sz="1400">
                          <a:effectLst/>
                        </a:rPr>
                        <a:t>Communes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gridSpan="6">
                  <a:txBody>
                    <a:bodyPr/>
                    <a:lstStyle/>
                    <a:p>
                      <a:pPr algn="ctr">
                        <a:lnSpc>
                          <a:spcPct val="107000"/>
                        </a:lnSpc>
                        <a:spcAft>
                          <a:spcPts val="0"/>
                        </a:spcAft>
                      </a:pPr>
                      <a:r>
                        <a:rPr lang="fr-FR" sz="1100">
                          <a:effectLst/>
                        </a:rPr>
                        <a:t>Faucardage  2018 - 2022 (Ha)</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rowSpan="3">
                  <a:txBody>
                    <a:bodyPr/>
                    <a:lstStyle/>
                    <a:p>
                      <a:pPr algn="ctr">
                        <a:lnSpc>
                          <a:spcPct val="107000"/>
                        </a:lnSpc>
                        <a:spcAft>
                          <a:spcPts val="0"/>
                        </a:spcAft>
                      </a:pPr>
                      <a:r>
                        <a:rPr lang="fr-FR" sz="1400">
                          <a:effectLst/>
                        </a:rPr>
                        <a:t>Observations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295900887"/>
                  </a:ext>
                </a:extLst>
              </a:tr>
              <a:tr h="227142">
                <a:tc vMerge="1">
                  <a:txBody>
                    <a:bodyPr/>
                    <a:lstStyle/>
                    <a:p>
                      <a:endParaRPr lang="fr-FR"/>
                    </a:p>
                  </a:txBody>
                  <a:tcPr/>
                </a:tc>
                <a:tc vMerge="1">
                  <a:txBody>
                    <a:bodyPr/>
                    <a:lstStyle/>
                    <a:p>
                      <a:endParaRPr lang="fr-FR"/>
                    </a:p>
                  </a:txBody>
                  <a:tcPr/>
                </a:tc>
                <a:tc rowSpan="2">
                  <a:txBody>
                    <a:bodyPr/>
                    <a:lstStyle/>
                    <a:p>
                      <a:pPr algn="ctr">
                        <a:lnSpc>
                          <a:spcPct val="107000"/>
                        </a:lnSpc>
                        <a:spcAft>
                          <a:spcPts val="0"/>
                        </a:spcAft>
                      </a:pPr>
                      <a:r>
                        <a:rPr lang="fr-FR" sz="1400">
                          <a:effectLst/>
                        </a:rPr>
                        <a:t>Prévues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rowSpan="2">
                  <a:txBody>
                    <a:bodyPr/>
                    <a:lstStyle/>
                    <a:p>
                      <a:pPr algn="ctr">
                        <a:lnSpc>
                          <a:spcPct val="107000"/>
                        </a:lnSpc>
                        <a:spcAft>
                          <a:spcPts val="0"/>
                        </a:spcAft>
                      </a:pPr>
                      <a:r>
                        <a:rPr lang="fr-FR" sz="1400">
                          <a:effectLst/>
                        </a:rPr>
                        <a:t>Réalisées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rowSpan="2">
                  <a:txBody>
                    <a:bodyPr/>
                    <a:lstStyle/>
                    <a:p>
                      <a:pPr algn="ctr">
                        <a:lnSpc>
                          <a:spcPct val="107000"/>
                        </a:lnSpc>
                        <a:spcAft>
                          <a:spcPts val="0"/>
                        </a:spcAft>
                      </a:pPr>
                      <a:r>
                        <a:rPr lang="fr-FR" sz="1400">
                          <a:effectLst/>
                        </a:rPr>
                        <a:t>Taux de réalisation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gridSpan="3">
                  <a:txBody>
                    <a:bodyPr/>
                    <a:lstStyle/>
                    <a:p>
                      <a:pPr algn="ctr">
                        <a:lnSpc>
                          <a:spcPct val="107000"/>
                        </a:lnSpc>
                        <a:spcAft>
                          <a:spcPts val="0"/>
                        </a:spcAft>
                      </a:pPr>
                      <a:r>
                        <a:rPr lang="fr-FR" sz="1100">
                          <a:effectLst/>
                        </a:rPr>
                        <a:t>Nombre de Bénéficiaires</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hMerge="1">
                  <a:txBody>
                    <a:bodyPr/>
                    <a:lstStyle/>
                    <a:p>
                      <a:endParaRPr lang="fr-FR"/>
                    </a:p>
                  </a:txBody>
                  <a:tcPr/>
                </a:tc>
                <a:tc vMerge="1">
                  <a:txBody>
                    <a:bodyPr/>
                    <a:lstStyle/>
                    <a:p>
                      <a:endParaRPr lang="fr-FR"/>
                    </a:p>
                  </a:txBody>
                  <a:tcPr/>
                </a:tc>
                <a:extLst>
                  <a:ext uri="{0D108BD9-81ED-4DB2-BD59-A6C34878D82A}">
                    <a16:rowId xmlns:a16="http://schemas.microsoft.com/office/drawing/2014/main" val="2517294264"/>
                  </a:ext>
                </a:extLst>
              </a:tr>
              <a:tr h="670187">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nSpc>
                          <a:spcPct val="107000"/>
                        </a:lnSpc>
                        <a:spcAft>
                          <a:spcPts val="0"/>
                        </a:spcAft>
                      </a:pPr>
                      <a:r>
                        <a:rPr lang="fr-FR" sz="1400">
                          <a:effectLst/>
                        </a:rPr>
                        <a:t>Homme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 Femme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Total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vMerge="1">
                  <a:txBody>
                    <a:bodyPr/>
                    <a:lstStyle/>
                    <a:p>
                      <a:endParaRPr lang="fr-FR"/>
                    </a:p>
                  </a:txBody>
                  <a:tcPr/>
                </a:tc>
                <a:extLst>
                  <a:ext uri="{0D108BD9-81ED-4DB2-BD59-A6C34878D82A}">
                    <a16:rowId xmlns:a16="http://schemas.microsoft.com/office/drawing/2014/main" val="2837983153"/>
                  </a:ext>
                </a:extLst>
              </a:tr>
              <a:tr h="227142">
                <a:tc rowSpan="4">
                  <a:txBody>
                    <a:bodyPr/>
                    <a:lstStyle/>
                    <a:p>
                      <a:pPr algn="ct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58011269"/>
                  </a:ext>
                </a:extLst>
              </a:tr>
              <a:tr h="227142">
                <a:tc vMerge="1">
                  <a:txBody>
                    <a:bodyPr/>
                    <a:lstStyle/>
                    <a:p>
                      <a:endParaRPr lang="fr-FR"/>
                    </a:p>
                  </a:txBody>
                  <a:tcPr/>
                </a:tc>
                <a:tc>
                  <a:txBody>
                    <a:bodyPr/>
                    <a:lstStyle/>
                    <a:p>
                      <a:pPr>
                        <a:lnSpc>
                          <a:spcPct val="107000"/>
                        </a:lnSpc>
                        <a:spcAft>
                          <a:spcPts val="0"/>
                        </a:spcAft>
                      </a:pPr>
                      <a:r>
                        <a:rPr lang="fr-FR" sz="1400">
                          <a:effectLst/>
                        </a:rPr>
                        <a:t>Kirtachi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928536375"/>
                  </a:ext>
                </a:extLst>
              </a:tr>
              <a:tr h="227142">
                <a:tc vMerge="1">
                  <a:txBody>
                    <a:bodyPr/>
                    <a:lstStyle/>
                    <a:p>
                      <a:endParaRPr lang="fr-FR"/>
                    </a:p>
                  </a:txBody>
                  <a:tcPr/>
                </a:tc>
                <a:tc>
                  <a:txBody>
                    <a:bodyPr/>
                    <a:lstStyle/>
                    <a:p>
                      <a:pPr>
                        <a:lnSpc>
                          <a:spcPct val="107000"/>
                        </a:lnSpc>
                        <a:spcAft>
                          <a:spcPts val="0"/>
                        </a:spcAft>
                      </a:pPr>
                      <a:r>
                        <a:rPr lang="fr-FR" sz="1400">
                          <a:effectLst/>
                        </a:rPr>
                        <a:t>Bitinkodji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1985241838"/>
                  </a:ext>
                </a:extLst>
              </a:tr>
              <a:tr h="227142">
                <a:tc vMerge="1">
                  <a:txBody>
                    <a:bodyPr/>
                    <a:lstStyle/>
                    <a:p>
                      <a:endParaRPr lang="fr-FR"/>
                    </a:p>
                  </a:txBody>
                  <a:tcPr/>
                </a:tc>
                <a:tc>
                  <a:txBody>
                    <a:bodyPr/>
                    <a:lstStyle/>
                    <a:p>
                      <a:pPr>
                        <a:lnSpc>
                          <a:spcPct val="107000"/>
                        </a:lnSpc>
                        <a:spcAft>
                          <a:spcPts val="0"/>
                        </a:spcAft>
                      </a:pPr>
                      <a:r>
                        <a:rPr lang="fr-FR" sz="1400">
                          <a:effectLst/>
                        </a:rPr>
                        <a:t>Namaro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4112347779"/>
                  </a:ext>
                </a:extLst>
              </a:tr>
              <a:tr h="227142">
                <a:tc gridSpan="2">
                  <a:txBody>
                    <a:bodyPr/>
                    <a:lstStyle/>
                    <a:p>
                      <a:pPr algn="ctr">
                        <a:lnSpc>
                          <a:spcPct val="107000"/>
                        </a:lnSpc>
                        <a:spcAft>
                          <a:spcPts val="0"/>
                        </a:spcAft>
                      </a:pPr>
                      <a:r>
                        <a:rPr lang="fr-FR" sz="1400">
                          <a:effectLst/>
                        </a:rPr>
                        <a:t>Sous total 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056608430"/>
                  </a:ext>
                </a:extLst>
              </a:tr>
              <a:tr h="446792">
                <a:tc>
                  <a:txBody>
                    <a:bodyPr/>
                    <a:lstStyle/>
                    <a:p>
                      <a:pPr algn="ctr">
                        <a:lnSpc>
                          <a:spcPct val="107000"/>
                        </a:lnSpc>
                        <a:spcAft>
                          <a:spcPts val="0"/>
                        </a:spcAft>
                      </a:pPr>
                      <a:r>
                        <a:rPr lang="fr-FR" sz="1400">
                          <a:effectLst/>
                        </a:rPr>
                        <a:t>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Ouro Gueladjo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915800889"/>
                  </a:ext>
                </a:extLst>
              </a:tr>
              <a:tr h="227142">
                <a:tc gridSpan="2">
                  <a:txBody>
                    <a:bodyPr/>
                    <a:lstStyle/>
                    <a:p>
                      <a:pPr algn="ctr">
                        <a:lnSpc>
                          <a:spcPct val="107000"/>
                        </a:lnSpc>
                        <a:spcAft>
                          <a:spcPts val="0"/>
                        </a:spcAft>
                      </a:pPr>
                      <a:r>
                        <a:rPr lang="fr-FR" sz="1400">
                          <a:effectLst/>
                        </a:rPr>
                        <a:t>Sous total 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172832695"/>
                  </a:ext>
                </a:extLst>
              </a:tr>
              <a:tr h="227142">
                <a:tc>
                  <a:txBody>
                    <a:bodyPr/>
                    <a:lstStyle/>
                    <a:p>
                      <a:pPr>
                        <a:lnSpc>
                          <a:spcPct val="107000"/>
                        </a:lnSpc>
                        <a:spcAft>
                          <a:spcPts val="0"/>
                        </a:spcAft>
                      </a:pPr>
                      <a:r>
                        <a:rPr lang="fr-FR" sz="1400">
                          <a:effectLst/>
                        </a:rPr>
                        <a:t>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Tagazar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90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548633902"/>
                  </a:ext>
                </a:extLst>
              </a:tr>
              <a:tr h="227142">
                <a:tc gridSpan="2">
                  <a:txBody>
                    <a:bodyPr/>
                    <a:lstStyle/>
                    <a:p>
                      <a:pPr algn="ctr">
                        <a:lnSpc>
                          <a:spcPct val="107000"/>
                        </a:lnSpc>
                        <a:spcAft>
                          <a:spcPts val="0"/>
                        </a:spcAft>
                      </a:pPr>
                      <a:r>
                        <a:rPr lang="fr-FR" sz="1400">
                          <a:effectLst/>
                        </a:rPr>
                        <a:t>Sous total 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90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055905292"/>
                  </a:ext>
                </a:extLst>
              </a:tr>
              <a:tr h="227142">
                <a:tc>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496819155"/>
                  </a:ext>
                </a:extLst>
              </a:tr>
              <a:tr h="227142">
                <a:tc gridSpan="2">
                  <a:txBody>
                    <a:bodyPr/>
                    <a:lstStyle/>
                    <a:p>
                      <a:pPr algn="ctr">
                        <a:lnSpc>
                          <a:spcPct val="107000"/>
                        </a:lnSpc>
                        <a:spcAft>
                          <a:spcPts val="0"/>
                        </a:spcAft>
                      </a:pPr>
                      <a:r>
                        <a:rPr lang="fr-FR" sz="1400">
                          <a:effectLst/>
                        </a:rPr>
                        <a:t>Sous total 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281689018"/>
                  </a:ext>
                </a:extLst>
              </a:tr>
              <a:tr h="227142">
                <a:tc>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948518397"/>
                  </a:ext>
                </a:extLst>
              </a:tr>
              <a:tr h="227142">
                <a:tc gridSpan="2">
                  <a:txBody>
                    <a:bodyPr/>
                    <a:lstStyle/>
                    <a:p>
                      <a:pPr algn="ctr">
                        <a:lnSpc>
                          <a:spcPct val="107000"/>
                        </a:lnSpc>
                        <a:spcAft>
                          <a:spcPts val="0"/>
                        </a:spcAft>
                      </a:pPr>
                      <a:r>
                        <a:rPr lang="fr-FR" sz="1400">
                          <a:effectLst/>
                        </a:rPr>
                        <a:t>Sous total 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378612669"/>
                  </a:ext>
                </a:extLst>
              </a:tr>
              <a:tr h="227142">
                <a:tc>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519189169"/>
                  </a:ext>
                </a:extLst>
              </a:tr>
              <a:tr h="227142">
                <a:tc gridSpan="2">
                  <a:txBody>
                    <a:bodyPr/>
                    <a:lstStyle/>
                    <a:p>
                      <a:pPr algn="ctr">
                        <a:lnSpc>
                          <a:spcPct val="107000"/>
                        </a:lnSpc>
                        <a:spcAft>
                          <a:spcPts val="0"/>
                        </a:spcAft>
                      </a:pPr>
                      <a:r>
                        <a:rPr lang="fr-FR" sz="1400">
                          <a:effectLst/>
                        </a:rPr>
                        <a:t>Sous total 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747863446"/>
                  </a:ext>
                </a:extLst>
              </a:tr>
              <a:tr h="227142">
                <a:tc gridSpan="2">
                  <a:txBody>
                    <a:bodyPr/>
                    <a:lstStyle/>
                    <a:p>
                      <a:pPr algn="ctr">
                        <a:lnSpc>
                          <a:spcPct val="107000"/>
                        </a:lnSpc>
                        <a:spcAft>
                          <a:spcPts val="0"/>
                        </a:spcAft>
                      </a:pPr>
                      <a:r>
                        <a:rPr lang="fr-FR" sz="1400">
                          <a:effectLst/>
                        </a:rPr>
                        <a:t>Total General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hMerge="1">
                  <a:txBody>
                    <a:bodyPr/>
                    <a:lstStyle/>
                    <a:p>
                      <a:endParaRPr lang="fr-FR"/>
                    </a:p>
                  </a:txBody>
                  <a:tcPr/>
                </a:tc>
                <a:tc>
                  <a:txBody>
                    <a:bodyPr/>
                    <a:lstStyle/>
                    <a:p>
                      <a:pPr algn="ctr">
                        <a:lnSpc>
                          <a:spcPct val="107000"/>
                        </a:lnSpc>
                        <a:spcAft>
                          <a:spcPts val="0"/>
                        </a:spcAft>
                      </a:pPr>
                      <a:r>
                        <a:rPr lang="fr-FR" sz="1400">
                          <a:effectLst/>
                        </a:rPr>
                        <a:t>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extLst>
                  <a:ext uri="{0D108BD9-81ED-4DB2-BD59-A6C34878D82A}">
                    <a16:rowId xmlns:a16="http://schemas.microsoft.com/office/drawing/2014/main" val="2488765325"/>
                  </a:ext>
                </a:extLst>
              </a:tr>
            </a:tbl>
          </a:graphicData>
        </a:graphic>
      </p:graphicFrame>
    </p:spTree>
    <p:extLst>
      <p:ext uri="{BB962C8B-B14F-4D97-AF65-F5344CB8AC3E}">
        <p14:creationId xmlns:p14="http://schemas.microsoft.com/office/powerpoint/2010/main" val="14726796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203200"/>
            <a:ext cx="8596668" cy="1354667"/>
          </a:xfrm>
        </p:spPr>
        <p:txBody>
          <a:bodyPr/>
          <a:lstStyle/>
          <a:p>
            <a:r>
              <a:rPr lang="fr-FR" dirty="0" smtClean="0"/>
              <a:t>5.1 Réalisations physiques</a:t>
            </a:r>
            <a:br>
              <a:rPr lang="fr-FR" dirty="0" smtClean="0"/>
            </a:br>
            <a:r>
              <a:rPr lang="fr-FR" dirty="0" smtClean="0"/>
              <a:t>5.1.1 R N A</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47147322"/>
              </p:ext>
            </p:extLst>
          </p:nvPr>
        </p:nvGraphicFramePr>
        <p:xfrm>
          <a:off x="558800" y="1557869"/>
          <a:ext cx="8715203" cy="4995335"/>
        </p:xfrm>
        <a:graphic>
          <a:graphicData uri="http://schemas.openxmlformats.org/drawingml/2006/table">
            <a:tbl>
              <a:tblPr firstRow="1" firstCol="1" bandRow="1">
                <a:tableStyleId>{5C22544A-7EE6-4342-B048-85BDC9FD1C3A}</a:tableStyleId>
              </a:tblPr>
              <a:tblGrid>
                <a:gridCol w="1408358">
                  <a:extLst>
                    <a:ext uri="{9D8B030D-6E8A-4147-A177-3AD203B41FA5}">
                      <a16:colId xmlns:a16="http://schemas.microsoft.com/office/drawing/2014/main" val="2348958785"/>
                    </a:ext>
                  </a:extLst>
                </a:gridCol>
                <a:gridCol w="1295356">
                  <a:extLst>
                    <a:ext uri="{9D8B030D-6E8A-4147-A177-3AD203B41FA5}">
                      <a16:colId xmlns:a16="http://schemas.microsoft.com/office/drawing/2014/main" val="2313029097"/>
                    </a:ext>
                  </a:extLst>
                </a:gridCol>
                <a:gridCol w="825075">
                  <a:extLst>
                    <a:ext uri="{9D8B030D-6E8A-4147-A177-3AD203B41FA5}">
                      <a16:colId xmlns:a16="http://schemas.microsoft.com/office/drawing/2014/main" val="973836992"/>
                    </a:ext>
                  </a:extLst>
                </a:gridCol>
                <a:gridCol w="947216">
                  <a:extLst>
                    <a:ext uri="{9D8B030D-6E8A-4147-A177-3AD203B41FA5}">
                      <a16:colId xmlns:a16="http://schemas.microsoft.com/office/drawing/2014/main" val="843326569"/>
                    </a:ext>
                  </a:extLst>
                </a:gridCol>
                <a:gridCol w="1060215">
                  <a:extLst>
                    <a:ext uri="{9D8B030D-6E8A-4147-A177-3AD203B41FA5}">
                      <a16:colId xmlns:a16="http://schemas.microsoft.com/office/drawing/2014/main" val="7732227"/>
                    </a:ext>
                  </a:extLst>
                </a:gridCol>
                <a:gridCol w="1060215">
                  <a:extLst>
                    <a:ext uri="{9D8B030D-6E8A-4147-A177-3AD203B41FA5}">
                      <a16:colId xmlns:a16="http://schemas.microsoft.com/office/drawing/2014/main" val="121862007"/>
                    </a:ext>
                  </a:extLst>
                </a:gridCol>
                <a:gridCol w="1059384">
                  <a:extLst>
                    <a:ext uri="{9D8B030D-6E8A-4147-A177-3AD203B41FA5}">
                      <a16:colId xmlns:a16="http://schemas.microsoft.com/office/drawing/2014/main" val="2481376241"/>
                    </a:ext>
                  </a:extLst>
                </a:gridCol>
                <a:gridCol w="1059384">
                  <a:extLst>
                    <a:ext uri="{9D8B030D-6E8A-4147-A177-3AD203B41FA5}">
                      <a16:colId xmlns:a16="http://schemas.microsoft.com/office/drawing/2014/main" val="4040301672"/>
                    </a:ext>
                  </a:extLst>
                </a:gridCol>
              </a:tblGrid>
              <a:tr h="237873">
                <a:tc rowSpan="3">
                  <a:txBody>
                    <a:bodyPr/>
                    <a:lstStyle/>
                    <a:p>
                      <a:pPr marL="229870" indent="269875" algn="ctr">
                        <a:lnSpc>
                          <a:spcPct val="107000"/>
                        </a:lnSpc>
                        <a:spcAft>
                          <a:spcPts val="0"/>
                        </a:spcAft>
                      </a:pPr>
                      <a:r>
                        <a:rPr lang="fr-FR" sz="1400" dirty="0">
                          <a:effectLst/>
                        </a:rPr>
                        <a:t>Départements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rowSpan="3">
                  <a:txBody>
                    <a:bodyPr/>
                    <a:lstStyle/>
                    <a:p>
                      <a:pPr algn="ctr">
                        <a:lnSpc>
                          <a:spcPct val="107000"/>
                        </a:lnSpc>
                        <a:spcAft>
                          <a:spcPts val="0"/>
                        </a:spcAft>
                      </a:pPr>
                      <a:r>
                        <a:rPr lang="fr-FR" sz="1400">
                          <a:effectLst/>
                        </a:rPr>
                        <a:t>Communes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gridSpan="5">
                  <a:txBody>
                    <a:bodyPr/>
                    <a:lstStyle/>
                    <a:p>
                      <a:pPr algn="ctr">
                        <a:lnSpc>
                          <a:spcPct val="107000"/>
                        </a:lnSpc>
                        <a:spcAft>
                          <a:spcPts val="0"/>
                        </a:spcAft>
                      </a:pPr>
                      <a:r>
                        <a:rPr lang="fr-FR" sz="1100">
                          <a:effectLst/>
                        </a:rPr>
                        <a:t>Activité 2018 - 2022 (Ha)</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rowSpan="3">
                  <a:txBody>
                    <a:bodyPr/>
                    <a:lstStyle/>
                    <a:p>
                      <a:pPr algn="ctr">
                        <a:lnSpc>
                          <a:spcPct val="107000"/>
                        </a:lnSpc>
                        <a:spcAft>
                          <a:spcPts val="0"/>
                        </a:spcAft>
                      </a:pPr>
                      <a:r>
                        <a:rPr lang="fr-FR" sz="1400">
                          <a:effectLst/>
                        </a:rPr>
                        <a:t>Observations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3453319712"/>
                  </a:ext>
                </a:extLst>
              </a:tr>
              <a:tr h="475747">
                <a:tc vMerge="1">
                  <a:txBody>
                    <a:bodyPr/>
                    <a:lstStyle/>
                    <a:p>
                      <a:endParaRPr lang="fr-FR"/>
                    </a:p>
                  </a:txBody>
                  <a:tcPr/>
                </a:tc>
                <a:tc vMerge="1">
                  <a:txBody>
                    <a:bodyPr/>
                    <a:lstStyle/>
                    <a:p>
                      <a:endParaRPr lang="fr-FR"/>
                    </a:p>
                  </a:txBody>
                  <a:tcPr/>
                </a:tc>
                <a:tc rowSpan="2">
                  <a:txBody>
                    <a:bodyPr/>
                    <a:lstStyle/>
                    <a:p>
                      <a:pPr algn="ctr">
                        <a:lnSpc>
                          <a:spcPct val="107000"/>
                        </a:lnSpc>
                        <a:spcAft>
                          <a:spcPts val="0"/>
                        </a:spcAft>
                      </a:pPr>
                      <a:r>
                        <a:rPr lang="fr-FR" sz="1400">
                          <a:effectLst/>
                        </a:rPr>
                        <a:t>Prévues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rowSpan="2">
                  <a:txBody>
                    <a:bodyPr/>
                    <a:lstStyle/>
                    <a:p>
                      <a:pPr algn="ctr">
                        <a:lnSpc>
                          <a:spcPct val="107000"/>
                        </a:lnSpc>
                        <a:spcAft>
                          <a:spcPts val="0"/>
                        </a:spcAft>
                      </a:pPr>
                      <a:r>
                        <a:rPr lang="fr-FR" sz="1400">
                          <a:effectLst/>
                        </a:rPr>
                        <a:t>Réalisées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rowSpan="2">
                  <a:txBody>
                    <a:bodyPr/>
                    <a:lstStyle/>
                    <a:p>
                      <a:pPr algn="ctr">
                        <a:lnSpc>
                          <a:spcPct val="107000"/>
                        </a:lnSpc>
                        <a:spcAft>
                          <a:spcPts val="0"/>
                        </a:spcAft>
                      </a:pPr>
                      <a:r>
                        <a:rPr lang="fr-FR" sz="1400">
                          <a:effectLst/>
                        </a:rPr>
                        <a:t>Taux de réalisation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gridSpan="2">
                  <a:txBody>
                    <a:bodyPr/>
                    <a:lstStyle/>
                    <a:p>
                      <a:pPr algn="ctr">
                        <a:lnSpc>
                          <a:spcPct val="107000"/>
                        </a:lnSpc>
                        <a:spcAft>
                          <a:spcPts val="0"/>
                        </a:spcAft>
                      </a:pPr>
                      <a:r>
                        <a:rPr lang="fr-FR" sz="1400">
                          <a:effectLst/>
                        </a:rPr>
                        <a:t>Nombre de Bénéficiaires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hMerge="1">
                  <a:txBody>
                    <a:bodyPr/>
                    <a:lstStyle/>
                    <a:p>
                      <a:endParaRPr lang="fr-FR"/>
                    </a:p>
                  </a:txBody>
                  <a:tcPr/>
                </a:tc>
                <a:tc vMerge="1">
                  <a:txBody>
                    <a:bodyPr/>
                    <a:lstStyle/>
                    <a:p>
                      <a:endParaRPr lang="fr-FR"/>
                    </a:p>
                  </a:txBody>
                  <a:tcPr/>
                </a:tc>
                <a:extLst>
                  <a:ext uri="{0D108BD9-81ED-4DB2-BD59-A6C34878D82A}">
                    <a16:rowId xmlns:a16="http://schemas.microsoft.com/office/drawing/2014/main" val="277182203"/>
                  </a:ext>
                </a:extLst>
              </a:tr>
              <a:tr h="237873">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gn="ctr">
                        <a:lnSpc>
                          <a:spcPct val="107000"/>
                        </a:lnSpc>
                        <a:spcAft>
                          <a:spcPts val="0"/>
                        </a:spcAft>
                      </a:pPr>
                      <a:r>
                        <a:rPr lang="fr-FR" sz="1400">
                          <a:effectLst/>
                        </a:rPr>
                        <a:t> Total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ctr">
                        <a:lnSpc>
                          <a:spcPct val="107000"/>
                        </a:lnSpc>
                        <a:spcAft>
                          <a:spcPts val="0"/>
                        </a:spcAft>
                      </a:pPr>
                      <a:r>
                        <a:rPr lang="fr-FR" sz="1400">
                          <a:effectLst/>
                        </a:rPr>
                        <a:t> Femme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vMerge="1">
                  <a:txBody>
                    <a:bodyPr/>
                    <a:lstStyle/>
                    <a:p>
                      <a:endParaRPr lang="fr-FR"/>
                    </a:p>
                  </a:txBody>
                  <a:tcPr/>
                </a:tc>
                <a:extLst>
                  <a:ext uri="{0D108BD9-81ED-4DB2-BD59-A6C34878D82A}">
                    <a16:rowId xmlns:a16="http://schemas.microsoft.com/office/drawing/2014/main" val="506620834"/>
                  </a:ext>
                </a:extLst>
              </a:tr>
              <a:tr h="237873">
                <a:tc rowSpan="4">
                  <a:txBody>
                    <a:bodyPr/>
                    <a:lstStyle/>
                    <a:p>
                      <a:pPr algn="ct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ctr">
                        <a:lnSpc>
                          <a:spcPct val="107000"/>
                        </a:lnSpc>
                        <a:spcAft>
                          <a:spcPts val="0"/>
                        </a:spcAft>
                      </a:pPr>
                      <a:r>
                        <a:rPr lang="fr-FR" sz="1400">
                          <a:effectLst/>
                        </a:rPr>
                        <a:t>3050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ctr">
                        <a:lnSpc>
                          <a:spcPct val="107000"/>
                        </a:lnSpc>
                        <a:spcAft>
                          <a:spcPts val="0"/>
                        </a:spcAft>
                      </a:pPr>
                      <a:r>
                        <a:rPr lang="fr-FR" sz="1400">
                          <a:effectLst/>
                        </a:rPr>
                        <a:t>3050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3050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4114940390"/>
                  </a:ext>
                </a:extLst>
              </a:tr>
              <a:tr h="237873">
                <a:tc vMerge="1">
                  <a:txBody>
                    <a:bodyPr/>
                    <a:lstStyle/>
                    <a:p>
                      <a:endParaRPr lang="fr-FR"/>
                    </a:p>
                  </a:txBody>
                  <a:tcPr/>
                </a:tc>
                <a:tc>
                  <a:txBody>
                    <a:bodyPr/>
                    <a:lstStyle/>
                    <a:p>
                      <a:pPr>
                        <a:lnSpc>
                          <a:spcPct val="107000"/>
                        </a:lnSpc>
                        <a:spcAft>
                          <a:spcPts val="0"/>
                        </a:spcAft>
                      </a:pPr>
                      <a:r>
                        <a:rPr lang="fr-FR" sz="1400">
                          <a:effectLst/>
                        </a:rPr>
                        <a:t>Kirtachi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2190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2190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2190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1494866270"/>
                  </a:ext>
                </a:extLst>
              </a:tr>
              <a:tr h="237873">
                <a:tc vMerge="1">
                  <a:txBody>
                    <a:bodyPr/>
                    <a:lstStyle/>
                    <a:p>
                      <a:endParaRPr lang="fr-FR"/>
                    </a:p>
                  </a:txBody>
                  <a:tcPr/>
                </a:tc>
                <a:tc>
                  <a:txBody>
                    <a:bodyPr/>
                    <a:lstStyle/>
                    <a:p>
                      <a:pPr>
                        <a:lnSpc>
                          <a:spcPct val="107000"/>
                        </a:lnSpc>
                        <a:spcAft>
                          <a:spcPts val="0"/>
                        </a:spcAft>
                      </a:pPr>
                      <a:r>
                        <a:rPr lang="fr-FR" sz="1400">
                          <a:effectLst/>
                        </a:rPr>
                        <a:t>Bitinkodji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1650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dirty="0">
                          <a:effectLst/>
                        </a:rPr>
                        <a:t>1650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1650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3152184300"/>
                  </a:ext>
                </a:extLst>
              </a:tr>
              <a:tr h="237873">
                <a:tc vMerge="1">
                  <a:txBody>
                    <a:bodyPr/>
                    <a:lstStyle/>
                    <a:p>
                      <a:endParaRPr lang="fr-FR"/>
                    </a:p>
                  </a:txBody>
                  <a:tcPr/>
                </a:tc>
                <a:tc>
                  <a:txBody>
                    <a:bodyPr/>
                    <a:lstStyle/>
                    <a:p>
                      <a:pPr>
                        <a:lnSpc>
                          <a:spcPct val="107000"/>
                        </a:lnSpc>
                        <a:spcAft>
                          <a:spcPts val="0"/>
                        </a:spcAft>
                      </a:pPr>
                      <a:r>
                        <a:rPr lang="fr-FR" sz="1400">
                          <a:effectLst/>
                        </a:rPr>
                        <a:t>Namaro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1900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dirty="0">
                          <a:effectLst/>
                        </a:rPr>
                        <a:t>1900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1900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2159305781"/>
                  </a:ext>
                </a:extLst>
              </a:tr>
              <a:tr h="237873">
                <a:tc gridSpan="2">
                  <a:txBody>
                    <a:bodyPr/>
                    <a:lstStyle/>
                    <a:p>
                      <a:pPr algn="ctr">
                        <a:lnSpc>
                          <a:spcPct val="107000"/>
                        </a:lnSpc>
                        <a:spcAft>
                          <a:spcPts val="0"/>
                        </a:spcAft>
                      </a:pPr>
                      <a:r>
                        <a:rPr lang="fr-FR" sz="1400">
                          <a:effectLst/>
                        </a:rPr>
                        <a:t>Sous total 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hMerge="1">
                  <a:txBody>
                    <a:bodyPr/>
                    <a:lstStyle/>
                    <a:p>
                      <a:endParaRPr lang="fr-FR"/>
                    </a:p>
                  </a:txBody>
                  <a:tcPr/>
                </a:tc>
                <a:tc>
                  <a:txBody>
                    <a:bodyPr/>
                    <a:lstStyle/>
                    <a:p>
                      <a:pPr algn="r">
                        <a:lnSpc>
                          <a:spcPct val="107000"/>
                        </a:lnSpc>
                        <a:spcAft>
                          <a:spcPts val="0"/>
                        </a:spcAft>
                      </a:pPr>
                      <a:r>
                        <a:rPr lang="fr-FR" sz="1400">
                          <a:effectLst/>
                        </a:rPr>
                        <a:t>8790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8790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8790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39613002"/>
                  </a:ext>
                </a:extLst>
              </a:tr>
              <a:tr h="475747">
                <a:tc>
                  <a:txBody>
                    <a:bodyPr/>
                    <a:lstStyle/>
                    <a:p>
                      <a:pPr algn="ctr">
                        <a:lnSpc>
                          <a:spcPct val="107000"/>
                        </a:lnSpc>
                        <a:spcAft>
                          <a:spcPts val="0"/>
                        </a:spcAft>
                      </a:pPr>
                      <a:r>
                        <a:rPr lang="fr-FR" sz="1400">
                          <a:effectLst/>
                        </a:rPr>
                        <a:t>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Ouro Gueladjo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tc>
                  <a:txBody>
                    <a:bodyPr/>
                    <a:lstStyle/>
                    <a:p>
                      <a:pPr algn="r">
                        <a:lnSpc>
                          <a:spcPct val="107000"/>
                        </a:lnSpc>
                        <a:spcAft>
                          <a:spcPts val="0"/>
                        </a:spcAft>
                      </a:pPr>
                      <a:r>
                        <a:rPr lang="fr-FR" sz="1400">
                          <a:effectLst/>
                        </a:rPr>
                        <a:t>2500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2500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dirty="0">
                          <a:effectLst/>
                        </a:rPr>
                        <a:t>2500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1506029522"/>
                  </a:ext>
                </a:extLst>
              </a:tr>
              <a:tr h="237873">
                <a:tc gridSpan="2">
                  <a:txBody>
                    <a:bodyPr/>
                    <a:lstStyle/>
                    <a:p>
                      <a:pPr algn="ctr">
                        <a:lnSpc>
                          <a:spcPct val="107000"/>
                        </a:lnSpc>
                        <a:spcAft>
                          <a:spcPts val="0"/>
                        </a:spcAft>
                      </a:pPr>
                      <a:r>
                        <a:rPr lang="fr-FR" sz="1400">
                          <a:effectLst/>
                        </a:rPr>
                        <a:t>Sous total 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hMerge="1">
                  <a:txBody>
                    <a:bodyPr/>
                    <a:lstStyle/>
                    <a:p>
                      <a:endParaRPr lang="fr-FR"/>
                    </a:p>
                  </a:txBody>
                  <a:tcPr/>
                </a:tc>
                <a:tc>
                  <a:txBody>
                    <a:bodyPr/>
                    <a:lstStyle/>
                    <a:p>
                      <a:pPr algn="r">
                        <a:lnSpc>
                          <a:spcPct val="107000"/>
                        </a:lnSpc>
                        <a:spcAft>
                          <a:spcPts val="0"/>
                        </a:spcAft>
                      </a:pPr>
                      <a:r>
                        <a:rPr lang="fr-FR" sz="1400">
                          <a:effectLst/>
                        </a:rPr>
                        <a:t>2500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2500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dirty="0">
                          <a:effectLst/>
                        </a:rPr>
                        <a:t>2500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3247930354"/>
                  </a:ext>
                </a:extLst>
              </a:tr>
              <a:tr h="237873">
                <a:tc>
                  <a:txBody>
                    <a:bodyPr/>
                    <a:lstStyle/>
                    <a:p>
                      <a:pPr>
                        <a:lnSpc>
                          <a:spcPct val="107000"/>
                        </a:lnSpc>
                        <a:spcAft>
                          <a:spcPts val="0"/>
                        </a:spcAft>
                      </a:pPr>
                      <a:r>
                        <a:rPr lang="fr-FR" sz="1400">
                          <a:effectLst/>
                        </a:rPr>
                        <a:t>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Tagazar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tc>
                  <a:txBody>
                    <a:bodyPr/>
                    <a:lstStyle/>
                    <a:p>
                      <a:pPr algn="r">
                        <a:lnSpc>
                          <a:spcPct val="107000"/>
                        </a:lnSpc>
                        <a:spcAft>
                          <a:spcPts val="0"/>
                        </a:spcAft>
                      </a:pPr>
                      <a:r>
                        <a:rPr lang="fr-FR" sz="1400">
                          <a:effectLst/>
                        </a:rPr>
                        <a:t>3550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3550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3550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2294211961"/>
                  </a:ext>
                </a:extLst>
              </a:tr>
              <a:tr h="237873">
                <a:tc gridSpan="2">
                  <a:txBody>
                    <a:bodyPr/>
                    <a:lstStyle/>
                    <a:p>
                      <a:pPr algn="ctr">
                        <a:lnSpc>
                          <a:spcPct val="107000"/>
                        </a:lnSpc>
                        <a:spcAft>
                          <a:spcPts val="0"/>
                        </a:spcAft>
                      </a:pPr>
                      <a:r>
                        <a:rPr lang="fr-FR" sz="1400">
                          <a:effectLst/>
                        </a:rPr>
                        <a:t>Sous total 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hMerge="1">
                  <a:txBody>
                    <a:bodyPr/>
                    <a:lstStyle/>
                    <a:p>
                      <a:endParaRPr lang="fr-FR"/>
                    </a:p>
                  </a:txBody>
                  <a:tcPr/>
                </a:tc>
                <a:tc>
                  <a:txBody>
                    <a:bodyPr/>
                    <a:lstStyle/>
                    <a:p>
                      <a:pPr algn="r">
                        <a:lnSpc>
                          <a:spcPct val="107000"/>
                        </a:lnSpc>
                        <a:spcAft>
                          <a:spcPts val="0"/>
                        </a:spcAft>
                      </a:pPr>
                      <a:r>
                        <a:rPr lang="fr-FR" sz="1400">
                          <a:effectLst/>
                        </a:rPr>
                        <a:t>3550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3550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3550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3540392576"/>
                  </a:ext>
                </a:extLst>
              </a:tr>
              <a:tr h="237873">
                <a:tc>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tc>
                  <a:txBody>
                    <a:bodyPr/>
                    <a:lstStyle/>
                    <a:p>
                      <a:pPr algn="r">
                        <a:lnSpc>
                          <a:spcPct val="107000"/>
                        </a:lnSpc>
                        <a:spcAft>
                          <a:spcPts val="0"/>
                        </a:spcAft>
                      </a:pPr>
                      <a:r>
                        <a:rPr lang="fr-FR" sz="1400">
                          <a:effectLst/>
                        </a:rPr>
                        <a:t>2750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2750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2750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1819413468"/>
                  </a:ext>
                </a:extLst>
              </a:tr>
              <a:tr h="237873">
                <a:tc gridSpan="2">
                  <a:txBody>
                    <a:bodyPr/>
                    <a:lstStyle/>
                    <a:p>
                      <a:pPr algn="ctr">
                        <a:lnSpc>
                          <a:spcPct val="107000"/>
                        </a:lnSpc>
                        <a:spcAft>
                          <a:spcPts val="0"/>
                        </a:spcAft>
                      </a:pPr>
                      <a:r>
                        <a:rPr lang="fr-FR" sz="1400">
                          <a:effectLst/>
                        </a:rPr>
                        <a:t>Sous total 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hMerge="1">
                  <a:txBody>
                    <a:bodyPr/>
                    <a:lstStyle/>
                    <a:p>
                      <a:endParaRPr lang="fr-FR"/>
                    </a:p>
                  </a:txBody>
                  <a:tcPr/>
                </a:tc>
                <a:tc>
                  <a:txBody>
                    <a:bodyPr/>
                    <a:lstStyle/>
                    <a:p>
                      <a:pPr algn="r">
                        <a:lnSpc>
                          <a:spcPct val="107000"/>
                        </a:lnSpc>
                        <a:spcAft>
                          <a:spcPts val="0"/>
                        </a:spcAft>
                      </a:pPr>
                      <a:r>
                        <a:rPr lang="fr-FR" sz="1400">
                          <a:effectLst/>
                        </a:rPr>
                        <a:t>2750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2750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2750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dirty="0">
                          <a:effectLst/>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3094502763"/>
                  </a:ext>
                </a:extLst>
              </a:tr>
              <a:tr h="237873">
                <a:tc>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tc>
                  <a:txBody>
                    <a:bodyPr/>
                    <a:lstStyle/>
                    <a:p>
                      <a:pPr algn="r">
                        <a:lnSpc>
                          <a:spcPct val="107000"/>
                        </a:lnSpc>
                        <a:spcAft>
                          <a:spcPts val="0"/>
                        </a:spcAft>
                      </a:pPr>
                      <a:r>
                        <a:rPr lang="fr-FR" sz="1400">
                          <a:effectLst/>
                        </a:rPr>
                        <a:t>2050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2050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2050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dirty="0">
                          <a:effectLst/>
                        </a:rPr>
                        <a:t>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1055183926"/>
                  </a:ext>
                </a:extLst>
              </a:tr>
              <a:tr h="237873">
                <a:tc gridSpan="2">
                  <a:txBody>
                    <a:bodyPr/>
                    <a:lstStyle/>
                    <a:p>
                      <a:pPr algn="ctr">
                        <a:lnSpc>
                          <a:spcPct val="107000"/>
                        </a:lnSpc>
                        <a:spcAft>
                          <a:spcPts val="0"/>
                        </a:spcAft>
                      </a:pPr>
                      <a:r>
                        <a:rPr lang="fr-FR" sz="1400">
                          <a:effectLst/>
                        </a:rPr>
                        <a:t>Sous total 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hMerge="1">
                  <a:txBody>
                    <a:bodyPr/>
                    <a:lstStyle/>
                    <a:p>
                      <a:endParaRPr lang="fr-FR"/>
                    </a:p>
                  </a:txBody>
                  <a:tcPr/>
                </a:tc>
                <a:tc>
                  <a:txBody>
                    <a:bodyPr/>
                    <a:lstStyle/>
                    <a:p>
                      <a:pPr algn="r">
                        <a:lnSpc>
                          <a:spcPct val="107000"/>
                        </a:lnSpc>
                        <a:spcAft>
                          <a:spcPts val="0"/>
                        </a:spcAft>
                      </a:pPr>
                      <a:r>
                        <a:rPr lang="fr-FR" sz="1400">
                          <a:effectLst/>
                        </a:rPr>
                        <a:t>2050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2050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2050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2385548291"/>
                  </a:ext>
                </a:extLst>
              </a:tr>
              <a:tr h="237873">
                <a:tc>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tc>
                  <a:txBody>
                    <a:bodyPr/>
                    <a:lstStyle/>
                    <a:p>
                      <a:pPr algn="r">
                        <a:lnSpc>
                          <a:spcPct val="107000"/>
                        </a:lnSpc>
                        <a:spcAft>
                          <a:spcPts val="0"/>
                        </a:spcAft>
                      </a:pPr>
                      <a:r>
                        <a:rPr lang="fr-FR" sz="1400">
                          <a:effectLst/>
                        </a:rPr>
                        <a:t>1100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631962645"/>
                  </a:ext>
                </a:extLst>
              </a:tr>
              <a:tr h="237873">
                <a:tc gridSpan="2">
                  <a:txBody>
                    <a:bodyPr/>
                    <a:lstStyle/>
                    <a:p>
                      <a:pPr algn="ctr">
                        <a:lnSpc>
                          <a:spcPct val="107000"/>
                        </a:lnSpc>
                        <a:spcAft>
                          <a:spcPts val="0"/>
                        </a:spcAft>
                      </a:pPr>
                      <a:r>
                        <a:rPr lang="fr-FR" sz="1400">
                          <a:effectLst/>
                        </a:rPr>
                        <a:t>Sous total 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hMerge="1">
                  <a:txBody>
                    <a:bodyPr/>
                    <a:lstStyle/>
                    <a:p>
                      <a:endParaRPr lang="fr-FR"/>
                    </a:p>
                  </a:txBody>
                  <a:tcPr/>
                </a:tc>
                <a:tc>
                  <a:txBody>
                    <a:bodyPr/>
                    <a:lstStyle/>
                    <a:p>
                      <a:pPr algn="r">
                        <a:lnSpc>
                          <a:spcPct val="107000"/>
                        </a:lnSpc>
                        <a:spcAft>
                          <a:spcPts val="0"/>
                        </a:spcAft>
                      </a:pPr>
                      <a:r>
                        <a:rPr lang="fr-FR" sz="1400">
                          <a:effectLst/>
                        </a:rPr>
                        <a:t>1100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1100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gn="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ctr"/>
                </a:tc>
                <a:extLst>
                  <a:ext uri="{0D108BD9-81ED-4DB2-BD59-A6C34878D82A}">
                    <a16:rowId xmlns:a16="http://schemas.microsoft.com/office/drawing/2014/main" val="1003407461"/>
                  </a:ext>
                </a:extLst>
              </a:tr>
              <a:tr h="237873">
                <a:tc gridSpan="2">
                  <a:txBody>
                    <a:bodyPr/>
                    <a:lstStyle/>
                    <a:p>
                      <a:pPr algn="ctr">
                        <a:lnSpc>
                          <a:spcPct val="107000"/>
                        </a:lnSpc>
                        <a:spcAft>
                          <a:spcPts val="0"/>
                        </a:spcAft>
                      </a:pPr>
                      <a:r>
                        <a:rPr lang="fr-FR" sz="1400">
                          <a:effectLst/>
                        </a:rPr>
                        <a:t>Total General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tc hMerge="1">
                  <a:txBody>
                    <a:bodyPr/>
                    <a:lstStyle/>
                    <a:p>
                      <a:endParaRPr lang="fr-FR"/>
                    </a:p>
                  </a:txBody>
                  <a:tcPr/>
                </a:tc>
                <a:tc>
                  <a:txBody>
                    <a:bodyPr/>
                    <a:lstStyle/>
                    <a:p>
                      <a:pPr algn="r">
                        <a:lnSpc>
                          <a:spcPct val="107000"/>
                        </a:lnSpc>
                        <a:spcAft>
                          <a:spcPts val="0"/>
                        </a:spcAft>
                      </a:pPr>
                      <a:r>
                        <a:rPr lang="fr-FR" sz="1400">
                          <a:effectLst/>
                        </a:rPr>
                        <a:t>20740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tc>
                  <a:txBody>
                    <a:bodyPr/>
                    <a:lstStyle/>
                    <a:p>
                      <a:pPr algn="r">
                        <a:lnSpc>
                          <a:spcPct val="107000"/>
                        </a:lnSpc>
                        <a:spcAft>
                          <a:spcPts val="0"/>
                        </a:spcAft>
                      </a:pPr>
                      <a:r>
                        <a:rPr lang="fr-FR" sz="1400">
                          <a:effectLst/>
                        </a:rPr>
                        <a:t>20740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tc>
                  <a:txBody>
                    <a:bodyPr/>
                    <a:lstStyle/>
                    <a:p>
                      <a:pPr algn="r">
                        <a:lnSpc>
                          <a:spcPct val="107000"/>
                        </a:lnSpc>
                        <a:spcAft>
                          <a:spcPts val="0"/>
                        </a:spcAft>
                      </a:pPr>
                      <a:r>
                        <a:rPr lang="fr-FR" sz="1400">
                          <a:effectLst/>
                        </a:rPr>
                        <a:t>20740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tc>
                  <a:txBody>
                    <a:bodyPr/>
                    <a:lstStyle/>
                    <a:p>
                      <a:pPr algn="r">
                        <a:lnSpc>
                          <a:spcPct val="107000"/>
                        </a:lnSpc>
                        <a:spcAft>
                          <a:spcPts val="0"/>
                        </a:spcAft>
                      </a:pPr>
                      <a:r>
                        <a:rPr lang="fr-FR" sz="1400">
                          <a:effectLst/>
                        </a:rPr>
                        <a:t>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980" marR="41980" marT="0" marB="0" anchor="b"/>
                </a:tc>
                <a:extLst>
                  <a:ext uri="{0D108BD9-81ED-4DB2-BD59-A6C34878D82A}">
                    <a16:rowId xmlns:a16="http://schemas.microsoft.com/office/drawing/2014/main" val="1780164730"/>
                  </a:ext>
                </a:extLst>
              </a:tr>
            </a:tbl>
          </a:graphicData>
        </a:graphic>
      </p:graphicFrame>
    </p:spTree>
    <p:extLst>
      <p:ext uri="{BB962C8B-B14F-4D97-AF65-F5344CB8AC3E}">
        <p14:creationId xmlns:p14="http://schemas.microsoft.com/office/powerpoint/2010/main" val="19019606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270934"/>
            <a:ext cx="8596668" cy="1270000"/>
          </a:xfrm>
        </p:spPr>
        <p:txBody>
          <a:bodyPr>
            <a:normAutofit/>
          </a:bodyPr>
          <a:lstStyle/>
          <a:p>
            <a:r>
              <a:rPr lang="fr-FR" dirty="0" smtClean="0"/>
              <a:t>5.1 Réalisations physiques</a:t>
            </a:r>
            <a:br>
              <a:rPr lang="fr-FR" dirty="0" smtClean="0"/>
            </a:br>
            <a:r>
              <a:rPr lang="fr-FR" dirty="0" smtClean="0"/>
              <a:t>5.1.6 Vulgarisations des foyers améliorés</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78847331"/>
              </p:ext>
            </p:extLst>
          </p:nvPr>
        </p:nvGraphicFramePr>
        <p:xfrm>
          <a:off x="1049867" y="1540935"/>
          <a:ext cx="9127067" cy="5297354"/>
        </p:xfrm>
        <a:graphic>
          <a:graphicData uri="http://schemas.openxmlformats.org/drawingml/2006/table">
            <a:tbl>
              <a:tblPr firstRow="1" firstCol="1" bandRow="1">
                <a:tableStyleId>{5C22544A-7EE6-4342-B048-85BDC9FD1C3A}</a:tableStyleId>
              </a:tblPr>
              <a:tblGrid>
                <a:gridCol w="1102921">
                  <a:extLst>
                    <a:ext uri="{9D8B030D-6E8A-4147-A177-3AD203B41FA5}">
                      <a16:colId xmlns:a16="http://schemas.microsoft.com/office/drawing/2014/main" val="1920058996"/>
                    </a:ext>
                  </a:extLst>
                </a:gridCol>
                <a:gridCol w="1102921">
                  <a:extLst>
                    <a:ext uri="{9D8B030D-6E8A-4147-A177-3AD203B41FA5}">
                      <a16:colId xmlns:a16="http://schemas.microsoft.com/office/drawing/2014/main" val="302709983"/>
                    </a:ext>
                  </a:extLst>
                </a:gridCol>
                <a:gridCol w="751265">
                  <a:extLst>
                    <a:ext uri="{9D8B030D-6E8A-4147-A177-3AD203B41FA5}">
                      <a16:colId xmlns:a16="http://schemas.microsoft.com/office/drawing/2014/main" val="364459026"/>
                    </a:ext>
                  </a:extLst>
                </a:gridCol>
                <a:gridCol w="831188">
                  <a:extLst>
                    <a:ext uri="{9D8B030D-6E8A-4147-A177-3AD203B41FA5}">
                      <a16:colId xmlns:a16="http://schemas.microsoft.com/office/drawing/2014/main" val="3703526399"/>
                    </a:ext>
                  </a:extLst>
                </a:gridCol>
                <a:gridCol w="831188">
                  <a:extLst>
                    <a:ext uri="{9D8B030D-6E8A-4147-A177-3AD203B41FA5}">
                      <a16:colId xmlns:a16="http://schemas.microsoft.com/office/drawing/2014/main" val="332063291"/>
                    </a:ext>
                  </a:extLst>
                </a:gridCol>
                <a:gridCol w="783232">
                  <a:extLst>
                    <a:ext uri="{9D8B030D-6E8A-4147-A177-3AD203B41FA5}">
                      <a16:colId xmlns:a16="http://schemas.microsoft.com/office/drawing/2014/main" val="3709900345"/>
                    </a:ext>
                  </a:extLst>
                </a:gridCol>
                <a:gridCol w="783232">
                  <a:extLst>
                    <a:ext uri="{9D8B030D-6E8A-4147-A177-3AD203B41FA5}">
                      <a16:colId xmlns:a16="http://schemas.microsoft.com/office/drawing/2014/main" val="1344879924"/>
                    </a:ext>
                  </a:extLst>
                </a:gridCol>
                <a:gridCol w="1470560">
                  <a:extLst>
                    <a:ext uri="{9D8B030D-6E8A-4147-A177-3AD203B41FA5}">
                      <a16:colId xmlns:a16="http://schemas.microsoft.com/office/drawing/2014/main" val="4183984914"/>
                    </a:ext>
                  </a:extLst>
                </a:gridCol>
                <a:gridCol w="1470560">
                  <a:extLst>
                    <a:ext uri="{9D8B030D-6E8A-4147-A177-3AD203B41FA5}">
                      <a16:colId xmlns:a16="http://schemas.microsoft.com/office/drawing/2014/main" val="226483759"/>
                    </a:ext>
                  </a:extLst>
                </a:gridCol>
              </a:tblGrid>
              <a:tr h="158639">
                <a:tc rowSpan="3">
                  <a:txBody>
                    <a:bodyPr/>
                    <a:lstStyle/>
                    <a:p>
                      <a:pPr algn="ctr">
                        <a:lnSpc>
                          <a:spcPct val="107000"/>
                        </a:lnSpc>
                        <a:spcAft>
                          <a:spcPts val="0"/>
                        </a:spcAft>
                      </a:pPr>
                      <a:r>
                        <a:rPr lang="fr-FR" sz="1200" dirty="0">
                          <a:effectLst/>
                        </a:rPr>
                        <a:t>Départements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rowSpan="3">
                  <a:txBody>
                    <a:bodyPr/>
                    <a:lstStyle/>
                    <a:p>
                      <a:pPr algn="ctr">
                        <a:lnSpc>
                          <a:spcPct val="107000"/>
                        </a:lnSpc>
                        <a:spcAft>
                          <a:spcPts val="0"/>
                        </a:spcAft>
                      </a:pPr>
                      <a:r>
                        <a:rPr lang="fr-FR" sz="1200">
                          <a:effectLst/>
                        </a:rPr>
                        <a:t>Communes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gridSpan="6">
                  <a:txBody>
                    <a:bodyPr/>
                    <a:lstStyle/>
                    <a:p>
                      <a:pPr algn="ctr">
                        <a:lnSpc>
                          <a:spcPct val="107000"/>
                        </a:lnSpc>
                        <a:spcAft>
                          <a:spcPts val="0"/>
                        </a:spcAft>
                      </a:pPr>
                      <a:r>
                        <a:rPr lang="fr-FR" sz="800">
                          <a:effectLst/>
                        </a:rPr>
                        <a:t>Foyers améliorés  2018 - 2022 (Ha)</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rowSpan="3">
                  <a:txBody>
                    <a:bodyPr/>
                    <a:lstStyle/>
                    <a:p>
                      <a:pPr algn="ctr">
                        <a:lnSpc>
                          <a:spcPct val="107000"/>
                        </a:lnSpc>
                        <a:spcAft>
                          <a:spcPts val="0"/>
                        </a:spcAft>
                      </a:pPr>
                      <a:r>
                        <a:rPr lang="fr-FR" sz="1200">
                          <a:effectLst/>
                        </a:rPr>
                        <a:t>Observations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3566949676"/>
                  </a:ext>
                </a:extLst>
              </a:tr>
              <a:tr h="158639">
                <a:tc vMerge="1">
                  <a:txBody>
                    <a:bodyPr/>
                    <a:lstStyle/>
                    <a:p>
                      <a:endParaRPr lang="fr-FR"/>
                    </a:p>
                  </a:txBody>
                  <a:tcPr/>
                </a:tc>
                <a:tc vMerge="1">
                  <a:txBody>
                    <a:bodyPr/>
                    <a:lstStyle/>
                    <a:p>
                      <a:endParaRPr lang="fr-FR"/>
                    </a:p>
                  </a:txBody>
                  <a:tcPr/>
                </a:tc>
                <a:tc rowSpan="2">
                  <a:txBody>
                    <a:bodyPr/>
                    <a:lstStyle/>
                    <a:p>
                      <a:pPr algn="ctr">
                        <a:lnSpc>
                          <a:spcPct val="107000"/>
                        </a:lnSpc>
                        <a:spcAft>
                          <a:spcPts val="0"/>
                        </a:spcAft>
                      </a:pPr>
                      <a:r>
                        <a:rPr lang="fr-FR" sz="1200">
                          <a:effectLst/>
                        </a:rPr>
                        <a:t>Prévues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rowSpan="2">
                  <a:txBody>
                    <a:bodyPr/>
                    <a:lstStyle/>
                    <a:p>
                      <a:pPr algn="ctr">
                        <a:lnSpc>
                          <a:spcPct val="107000"/>
                        </a:lnSpc>
                        <a:spcAft>
                          <a:spcPts val="0"/>
                        </a:spcAft>
                      </a:pPr>
                      <a:r>
                        <a:rPr lang="fr-FR" sz="1200">
                          <a:effectLst/>
                        </a:rPr>
                        <a:t>Réalisées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rowSpan="2">
                  <a:txBody>
                    <a:bodyPr/>
                    <a:lstStyle/>
                    <a:p>
                      <a:pPr algn="ctr">
                        <a:lnSpc>
                          <a:spcPct val="107000"/>
                        </a:lnSpc>
                        <a:spcAft>
                          <a:spcPts val="0"/>
                        </a:spcAft>
                      </a:pPr>
                      <a:r>
                        <a:rPr lang="fr-FR" sz="1200">
                          <a:effectLst/>
                        </a:rPr>
                        <a:t>Taux de réalisation</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gridSpan="3">
                  <a:txBody>
                    <a:bodyPr/>
                    <a:lstStyle/>
                    <a:p>
                      <a:pPr algn="ctr">
                        <a:lnSpc>
                          <a:spcPct val="107000"/>
                        </a:lnSpc>
                        <a:spcAft>
                          <a:spcPts val="0"/>
                        </a:spcAft>
                      </a:pPr>
                      <a:r>
                        <a:rPr lang="fr-FR" sz="1200">
                          <a:effectLst/>
                        </a:rPr>
                        <a:t>Nombre de Bénéficiaires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hMerge="1">
                  <a:txBody>
                    <a:bodyPr/>
                    <a:lstStyle/>
                    <a:p>
                      <a:endParaRPr lang="fr-FR"/>
                    </a:p>
                  </a:txBody>
                  <a:tcPr/>
                </a:tc>
                <a:tc hMerge="1">
                  <a:txBody>
                    <a:bodyPr/>
                    <a:lstStyle/>
                    <a:p>
                      <a:endParaRPr lang="fr-FR"/>
                    </a:p>
                  </a:txBody>
                  <a:tcPr/>
                </a:tc>
                <a:tc vMerge="1">
                  <a:txBody>
                    <a:bodyPr/>
                    <a:lstStyle/>
                    <a:p>
                      <a:endParaRPr lang="fr-FR"/>
                    </a:p>
                  </a:txBody>
                  <a:tcPr/>
                </a:tc>
                <a:extLst>
                  <a:ext uri="{0D108BD9-81ED-4DB2-BD59-A6C34878D82A}">
                    <a16:rowId xmlns:a16="http://schemas.microsoft.com/office/drawing/2014/main" val="4235698981"/>
                  </a:ext>
                </a:extLst>
              </a:tr>
              <a:tr h="314730">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nSpc>
                          <a:spcPct val="107000"/>
                        </a:lnSpc>
                        <a:spcAft>
                          <a:spcPts val="0"/>
                        </a:spcAft>
                      </a:pPr>
                      <a:r>
                        <a:rPr lang="fr-FR" sz="1200">
                          <a:effectLst/>
                        </a:rPr>
                        <a:t>Homme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gn="ctr">
                        <a:lnSpc>
                          <a:spcPct val="107000"/>
                        </a:lnSpc>
                        <a:spcAft>
                          <a:spcPts val="0"/>
                        </a:spcAft>
                      </a:pPr>
                      <a:r>
                        <a:rPr lang="fr-FR" sz="1200">
                          <a:effectLst/>
                        </a:rPr>
                        <a:t> Femme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Total</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vMerge="1">
                  <a:txBody>
                    <a:bodyPr/>
                    <a:lstStyle/>
                    <a:p>
                      <a:endParaRPr lang="fr-FR"/>
                    </a:p>
                  </a:txBody>
                  <a:tcPr/>
                </a:tc>
                <a:extLst>
                  <a:ext uri="{0D108BD9-81ED-4DB2-BD59-A6C34878D82A}">
                    <a16:rowId xmlns:a16="http://schemas.microsoft.com/office/drawing/2014/main" val="2560320121"/>
                  </a:ext>
                </a:extLst>
              </a:tr>
              <a:tr h="158639">
                <a:tc rowSpan="4">
                  <a:txBody>
                    <a:bodyPr/>
                    <a:lstStyle/>
                    <a:p>
                      <a:pPr algn="ctr">
                        <a:lnSpc>
                          <a:spcPct val="107000"/>
                        </a:lnSpc>
                        <a:spcAft>
                          <a:spcPts val="0"/>
                        </a:spcAft>
                      </a:pPr>
                      <a:r>
                        <a:rPr lang="fr-FR" sz="1200">
                          <a:effectLst/>
                        </a:rPr>
                        <a:t>Kollo</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a:effectLst/>
                        </a:rPr>
                        <a:t>Kollo</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3747103283"/>
                  </a:ext>
                </a:extLst>
              </a:tr>
              <a:tr h="1573650">
                <a:tc vMerge="1">
                  <a:txBody>
                    <a:bodyPr/>
                    <a:lstStyle/>
                    <a:p>
                      <a:endParaRPr lang="fr-FR"/>
                    </a:p>
                  </a:txBody>
                  <a:tcPr/>
                </a:tc>
                <a:tc>
                  <a:txBody>
                    <a:bodyPr/>
                    <a:lstStyle/>
                    <a:p>
                      <a:pPr>
                        <a:lnSpc>
                          <a:spcPct val="107000"/>
                        </a:lnSpc>
                        <a:spcAft>
                          <a:spcPts val="0"/>
                        </a:spcAft>
                      </a:pPr>
                      <a:r>
                        <a:rPr lang="fr-FR" sz="1200">
                          <a:effectLst/>
                        </a:rPr>
                        <a:t>Kirtachi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6</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6</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100%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792</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792</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a:effectLst/>
                        </a:rPr>
                        <a:t>six groupements feminins totalisant 792 membres qui sont les bénéficiaires des six (6) foyers améliorés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3287624140"/>
                  </a:ext>
                </a:extLst>
              </a:tr>
              <a:tr h="158639">
                <a:tc vMerge="1">
                  <a:txBody>
                    <a:bodyPr/>
                    <a:lstStyle/>
                    <a:p>
                      <a:endParaRPr lang="fr-FR"/>
                    </a:p>
                  </a:txBody>
                  <a:tcPr/>
                </a:tc>
                <a:tc>
                  <a:txBody>
                    <a:bodyPr/>
                    <a:lstStyle/>
                    <a:p>
                      <a:pPr>
                        <a:lnSpc>
                          <a:spcPct val="107000"/>
                        </a:lnSpc>
                        <a:spcAft>
                          <a:spcPts val="0"/>
                        </a:spcAft>
                      </a:pPr>
                      <a:r>
                        <a:rPr lang="fr-FR" sz="1200">
                          <a:effectLst/>
                        </a:rPr>
                        <a:t>Bitinkodji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1772426753"/>
                  </a:ext>
                </a:extLst>
              </a:tr>
              <a:tr h="158639">
                <a:tc vMerge="1">
                  <a:txBody>
                    <a:bodyPr/>
                    <a:lstStyle/>
                    <a:p>
                      <a:endParaRPr lang="fr-FR"/>
                    </a:p>
                  </a:txBody>
                  <a:tcPr/>
                </a:tc>
                <a:tc>
                  <a:txBody>
                    <a:bodyPr/>
                    <a:lstStyle/>
                    <a:p>
                      <a:pPr>
                        <a:lnSpc>
                          <a:spcPct val="107000"/>
                        </a:lnSpc>
                        <a:spcAft>
                          <a:spcPts val="0"/>
                        </a:spcAft>
                      </a:pPr>
                      <a:r>
                        <a:rPr lang="fr-FR" sz="1200">
                          <a:effectLst/>
                        </a:rPr>
                        <a:t>Namaro</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4012404517"/>
                  </a:ext>
                </a:extLst>
              </a:tr>
              <a:tr h="158639">
                <a:tc gridSpan="2">
                  <a:txBody>
                    <a:bodyPr/>
                    <a:lstStyle/>
                    <a:p>
                      <a:pPr algn="ctr">
                        <a:lnSpc>
                          <a:spcPct val="107000"/>
                        </a:lnSpc>
                        <a:spcAft>
                          <a:spcPts val="0"/>
                        </a:spcAft>
                      </a:pPr>
                      <a:r>
                        <a:rPr lang="fr-FR" sz="1200">
                          <a:effectLst/>
                        </a:rPr>
                        <a:t>Sous total Kollo</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hMerge="1">
                  <a:txBody>
                    <a:bodyPr/>
                    <a:lstStyle/>
                    <a:p>
                      <a:endParaRPr lang="fr-FR"/>
                    </a:p>
                  </a:txBody>
                  <a:tcPr/>
                </a:tc>
                <a:tc>
                  <a:txBody>
                    <a:bodyPr/>
                    <a:lstStyle/>
                    <a:p>
                      <a:pPr algn="ctr">
                        <a:lnSpc>
                          <a:spcPct val="107000"/>
                        </a:lnSpc>
                        <a:spcAft>
                          <a:spcPts val="0"/>
                        </a:spcAft>
                      </a:pPr>
                      <a:r>
                        <a:rPr lang="fr-FR" sz="1200">
                          <a:effectLst/>
                        </a:rPr>
                        <a:t>6</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6</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792</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792</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4284197537"/>
                  </a:ext>
                </a:extLst>
              </a:tr>
              <a:tr h="314730">
                <a:tc>
                  <a:txBody>
                    <a:bodyPr/>
                    <a:lstStyle/>
                    <a:p>
                      <a:pPr algn="ctr">
                        <a:lnSpc>
                          <a:spcPct val="107000"/>
                        </a:lnSpc>
                        <a:spcAft>
                          <a:spcPts val="0"/>
                        </a:spcAft>
                      </a:pPr>
                      <a:r>
                        <a:rPr lang="fr-FR" sz="1200">
                          <a:effectLst/>
                        </a:rPr>
                        <a:t>Say</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a:effectLst/>
                        </a:rPr>
                        <a:t>Ouro Gueladjo</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555905455"/>
                  </a:ext>
                </a:extLst>
              </a:tr>
              <a:tr h="158639">
                <a:tc gridSpan="2">
                  <a:txBody>
                    <a:bodyPr/>
                    <a:lstStyle/>
                    <a:p>
                      <a:pPr algn="ctr">
                        <a:lnSpc>
                          <a:spcPct val="107000"/>
                        </a:lnSpc>
                        <a:spcAft>
                          <a:spcPts val="0"/>
                        </a:spcAft>
                      </a:pPr>
                      <a:r>
                        <a:rPr lang="fr-FR" sz="1200">
                          <a:effectLst/>
                        </a:rPr>
                        <a:t>Sous total Say</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hMerge="1">
                  <a:txBody>
                    <a:bodyPr/>
                    <a:lstStyle/>
                    <a:p>
                      <a:endParaRPr lang="fr-FR"/>
                    </a:p>
                  </a:txBody>
                  <a:tcP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3973540448"/>
                  </a:ext>
                </a:extLst>
              </a:tr>
              <a:tr h="158639">
                <a:tc>
                  <a:txBody>
                    <a:bodyPr/>
                    <a:lstStyle/>
                    <a:p>
                      <a:pPr>
                        <a:lnSpc>
                          <a:spcPct val="107000"/>
                        </a:lnSpc>
                        <a:spcAft>
                          <a:spcPts val="0"/>
                        </a:spcAft>
                      </a:pPr>
                      <a:r>
                        <a:rPr lang="fr-FR" sz="1200">
                          <a:effectLst/>
                        </a:rPr>
                        <a:t>Balleyara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a:effectLst/>
                        </a:rPr>
                        <a:t>Tagazar</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462920405"/>
                  </a:ext>
                </a:extLst>
              </a:tr>
              <a:tr h="158639">
                <a:tc gridSpan="2">
                  <a:txBody>
                    <a:bodyPr/>
                    <a:lstStyle/>
                    <a:p>
                      <a:pPr algn="ctr">
                        <a:lnSpc>
                          <a:spcPct val="107000"/>
                        </a:lnSpc>
                        <a:spcAft>
                          <a:spcPts val="0"/>
                        </a:spcAft>
                      </a:pPr>
                      <a:r>
                        <a:rPr lang="fr-FR" sz="1200">
                          <a:effectLst/>
                        </a:rPr>
                        <a:t>Sous total Balleyara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hMerge="1">
                  <a:txBody>
                    <a:bodyPr/>
                    <a:lstStyle/>
                    <a:p>
                      <a:endParaRPr lang="fr-FR"/>
                    </a:p>
                  </a:txBody>
                  <a:tcP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1073556936"/>
                  </a:ext>
                </a:extLst>
              </a:tr>
              <a:tr h="158639">
                <a:tc>
                  <a:txBody>
                    <a:bodyPr/>
                    <a:lstStyle/>
                    <a:p>
                      <a:pPr>
                        <a:lnSpc>
                          <a:spcPct val="107000"/>
                        </a:lnSpc>
                        <a:spcAft>
                          <a:spcPts val="0"/>
                        </a:spcAft>
                      </a:pPr>
                      <a:r>
                        <a:rPr lang="fr-FR" sz="1200">
                          <a:effectLst/>
                        </a:rPr>
                        <a:t>Gotheye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a:effectLst/>
                        </a:rPr>
                        <a:t>Gotheye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3186701802"/>
                  </a:ext>
                </a:extLst>
              </a:tr>
              <a:tr h="158639">
                <a:tc gridSpan="2">
                  <a:txBody>
                    <a:bodyPr/>
                    <a:lstStyle/>
                    <a:p>
                      <a:pPr algn="ctr">
                        <a:lnSpc>
                          <a:spcPct val="107000"/>
                        </a:lnSpc>
                        <a:spcAft>
                          <a:spcPts val="0"/>
                        </a:spcAft>
                      </a:pPr>
                      <a:r>
                        <a:rPr lang="fr-FR" sz="1200">
                          <a:effectLst/>
                        </a:rPr>
                        <a:t>Sous total Gotheye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hMerge="1">
                  <a:txBody>
                    <a:bodyPr/>
                    <a:lstStyle/>
                    <a:p>
                      <a:endParaRPr lang="fr-FR"/>
                    </a:p>
                  </a:txBody>
                  <a:tcP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dirty="0">
                          <a:effectLst/>
                        </a:rPr>
                        <a:t>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2016978420"/>
                  </a:ext>
                </a:extLst>
              </a:tr>
              <a:tr h="158639">
                <a:tc>
                  <a:txBody>
                    <a:bodyPr/>
                    <a:lstStyle/>
                    <a:p>
                      <a:pPr>
                        <a:lnSpc>
                          <a:spcPct val="107000"/>
                        </a:lnSpc>
                        <a:spcAft>
                          <a:spcPts val="0"/>
                        </a:spcAft>
                      </a:pPr>
                      <a:r>
                        <a:rPr lang="fr-FR" sz="1200">
                          <a:effectLst/>
                        </a:rPr>
                        <a:t>Tera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a:effectLst/>
                        </a:rPr>
                        <a:t>Tera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1776710989"/>
                  </a:ext>
                </a:extLst>
              </a:tr>
              <a:tr h="158639">
                <a:tc gridSpan="2">
                  <a:txBody>
                    <a:bodyPr/>
                    <a:lstStyle/>
                    <a:p>
                      <a:pPr algn="ctr">
                        <a:lnSpc>
                          <a:spcPct val="107000"/>
                        </a:lnSpc>
                        <a:spcAft>
                          <a:spcPts val="0"/>
                        </a:spcAft>
                      </a:pPr>
                      <a:r>
                        <a:rPr lang="fr-FR" sz="1200">
                          <a:effectLst/>
                        </a:rPr>
                        <a:t>Sous total Tera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hMerge="1">
                  <a:txBody>
                    <a:bodyPr/>
                    <a:lstStyle/>
                    <a:p>
                      <a:endParaRPr lang="fr-FR"/>
                    </a:p>
                  </a:txBody>
                  <a:tcP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683089489"/>
                  </a:ext>
                </a:extLst>
              </a:tr>
              <a:tr h="158639">
                <a:tc>
                  <a:txBody>
                    <a:bodyPr/>
                    <a:lstStyle/>
                    <a:p>
                      <a:pPr>
                        <a:lnSpc>
                          <a:spcPct val="107000"/>
                        </a:lnSpc>
                        <a:spcAft>
                          <a:spcPts val="0"/>
                        </a:spcAft>
                      </a:pPr>
                      <a:r>
                        <a:rPr lang="fr-FR" sz="1200">
                          <a:effectLst/>
                        </a:rPr>
                        <a:t>Torodi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a:effectLst/>
                        </a:rPr>
                        <a:t>Torodi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3975850306"/>
                  </a:ext>
                </a:extLst>
              </a:tr>
              <a:tr h="158639">
                <a:tc gridSpan="2">
                  <a:txBody>
                    <a:bodyPr/>
                    <a:lstStyle/>
                    <a:p>
                      <a:pPr algn="ctr">
                        <a:lnSpc>
                          <a:spcPct val="107000"/>
                        </a:lnSpc>
                        <a:spcAft>
                          <a:spcPts val="0"/>
                        </a:spcAft>
                      </a:pPr>
                      <a:r>
                        <a:rPr lang="fr-FR" sz="1200">
                          <a:effectLst/>
                        </a:rPr>
                        <a:t>Sous total Torodi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hMerge="1">
                  <a:txBody>
                    <a:bodyPr/>
                    <a:lstStyle/>
                    <a:p>
                      <a:endParaRPr lang="fr-FR"/>
                    </a:p>
                  </a:txBody>
                  <a:tcP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ctr"/>
                </a:tc>
                <a:extLst>
                  <a:ext uri="{0D108BD9-81ED-4DB2-BD59-A6C34878D82A}">
                    <a16:rowId xmlns:a16="http://schemas.microsoft.com/office/drawing/2014/main" val="93240935"/>
                  </a:ext>
                </a:extLst>
              </a:tr>
              <a:tr h="158639">
                <a:tc gridSpan="2">
                  <a:txBody>
                    <a:bodyPr/>
                    <a:lstStyle/>
                    <a:p>
                      <a:pPr algn="ctr">
                        <a:lnSpc>
                          <a:spcPct val="107000"/>
                        </a:lnSpc>
                        <a:spcAft>
                          <a:spcPts val="0"/>
                        </a:spcAft>
                      </a:pPr>
                      <a:r>
                        <a:rPr lang="fr-FR" sz="1200">
                          <a:effectLst/>
                        </a:rPr>
                        <a:t>Total General</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hMerge="1">
                  <a:txBody>
                    <a:bodyPr/>
                    <a:lstStyle/>
                    <a:p>
                      <a:endParaRPr lang="fr-FR"/>
                    </a:p>
                  </a:txBody>
                  <a:tcPr/>
                </a:tc>
                <a:tc>
                  <a:txBody>
                    <a:bodyPr/>
                    <a:lstStyle/>
                    <a:p>
                      <a:pPr algn="ctr">
                        <a:lnSpc>
                          <a:spcPct val="107000"/>
                        </a:lnSpc>
                        <a:spcAft>
                          <a:spcPts val="0"/>
                        </a:spcAft>
                      </a:pPr>
                      <a:r>
                        <a:rPr lang="fr-FR" sz="1200">
                          <a:effectLst/>
                        </a:rPr>
                        <a:t>6</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gn="ctr">
                        <a:lnSpc>
                          <a:spcPct val="107000"/>
                        </a:lnSpc>
                        <a:spcAft>
                          <a:spcPts val="0"/>
                        </a:spcAft>
                      </a:pPr>
                      <a:r>
                        <a:rPr lang="fr-FR" sz="1200">
                          <a:effectLst/>
                        </a:rPr>
                        <a:t>6</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gn="ct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gn="ctr">
                        <a:lnSpc>
                          <a:spcPct val="107000"/>
                        </a:lnSpc>
                        <a:spcAft>
                          <a:spcPts val="0"/>
                        </a:spcAft>
                      </a:pPr>
                      <a:r>
                        <a:rPr lang="fr-FR" sz="1200">
                          <a:effectLst/>
                        </a:rPr>
                        <a:t>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gn="ctr">
                        <a:lnSpc>
                          <a:spcPct val="107000"/>
                        </a:lnSpc>
                        <a:spcAft>
                          <a:spcPts val="0"/>
                        </a:spcAft>
                      </a:pPr>
                      <a:r>
                        <a:rPr lang="fr-FR" sz="1200">
                          <a:effectLst/>
                        </a:rPr>
                        <a:t>792</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gn="ctr">
                        <a:lnSpc>
                          <a:spcPct val="107000"/>
                        </a:lnSpc>
                        <a:spcAft>
                          <a:spcPts val="0"/>
                        </a:spcAft>
                      </a:pPr>
                      <a:r>
                        <a:rPr lang="fr-FR" sz="1200">
                          <a:effectLst/>
                        </a:rPr>
                        <a:t>792</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29386" marR="29386" marT="0" marB="0" anchor="b"/>
                </a:tc>
                <a:extLst>
                  <a:ext uri="{0D108BD9-81ED-4DB2-BD59-A6C34878D82A}">
                    <a16:rowId xmlns:a16="http://schemas.microsoft.com/office/drawing/2014/main" val="1412609960"/>
                  </a:ext>
                </a:extLst>
              </a:tr>
            </a:tbl>
          </a:graphicData>
        </a:graphic>
      </p:graphicFrame>
    </p:spTree>
    <p:extLst>
      <p:ext uri="{BB962C8B-B14F-4D97-AF65-F5344CB8AC3E}">
        <p14:creationId xmlns:p14="http://schemas.microsoft.com/office/powerpoint/2010/main" val="31700731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r>
              <a:rPr lang="fr-FR" dirty="0" smtClean="0"/>
              <a:t>5.2 Réalisations biologiques</a:t>
            </a:r>
            <a:br>
              <a:rPr lang="fr-FR" dirty="0" smtClean="0"/>
            </a:br>
            <a:r>
              <a:rPr lang="fr-FR" dirty="0" smtClean="0"/>
              <a:t>5.2.1 Plantations</a:t>
            </a:r>
            <a:br>
              <a:rPr lang="fr-FR" dirty="0" smtClean="0"/>
            </a:br>
            <a:r>
              <a:rPr lang="fr-FR" dirty="0" smtClean="0"/>
              <a:t>5.2.1.1 Plantation en bloc</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3209758194"/>
              </p:ext>
            </p:extLst>
          </p:nvPr>
        </p:nvGraphicFramePr>
        <p:xfrm>
          <a:off x="846666" y="2160589"/>
          <a:ext cx="8427334" cy="4434021"/>
        </p:xfrm>
        <a:graphic>
          <a:graphicData uri="http://schemas.openxmlformats.org/drawingml/2006/table">
            <a:tbl>
              <a:tblPr firstRow="1" firstCol="1" bandRow="1">
                <a:tableStyleId>{5C22544A-7EE6-4342-B048-85BDC9FD1C3A}</a:tableStyleId>
              </a:tblPr>
              <a:tblGrid>
                <a:gridCol w="1188550">
                  <a:extLst>
                    <a:ext uri="{9D8B030D-6E8A-4147-A177-3AD203B41FA5}">
                      <a16:colId xmlns:a16="http://schemas.microsoft.com/office/drawing/2014/main" val="2196418884"/>
                    </a:ext>
                  </a:extLst>
                </a:gridCol>
                <a:gridCol w="1188550">
                  <a:extLst>
                    <a:ext uri="{9D8B030D-6E8A-4147-A177-3AD203B41FA5}">
                      <a16:colId xmlns:a16="http://schemas.microsoft.com/office/drawing/2014/main" val="3738964211"/>
                    </a:ext>
                  </a:extLst>
                </a:gridCol>
                <a:gridCol w="802138">
                  <a:extLst>
                    <a:ext uri="{9D8B030D-6E8A-4147-A177-3AD203B41FA5}">
                      <a16:colId xmlns:a16="http://schemas.microsoft.com/office/drawing/2014/main" val="2396630185"/>
                    </a:ext>
                  </a:extLst>
                </a:gridCol>
                <a:gridCol w="861654">
                  <a:extLst>
                    <a:ext uri="{9D8B030D-6E8A-4147-A177-3AD203B41FA5}">
                      <a16:colId xmlns:a16="http://schemas.microsoft.com/office/drawing/2014/main" val="3458583197"/>
                    </a:ext>
                  </a:extLst>
                </a:gridCol>
                <a:gridCol w="861654">
                  <a:extLst>
                    <a:ext uri="{9D8B030D-6E8A-4147-A177-3AD203B41FA5}">
                      <a16:colId xmlns:a16="http://schemas.microsoft.com/office/drawing/2014/main" val="2617592278"/>
                    </a:ext>
                  </a:extLst>
                </a:gridCol>
                <a:gridCol w="686659">
                  <a:extLst>
                    <a:ext uri="{9D8B030D-6E8A-4147-A177-3AD203B41FA5}">
                      <a16:colId xmlns:a16="http://schemas.microsoft.com/office/drawing/2014/main" val="4174228194"/>
                    </a:ext>
                  </a:extLst>
                </a:gridCol>
                <a:gridCol w="686659">
                  <a:extLst>
                    <a:ext uri="{9D8B030D-6E8A-4147-A177-3AD203B41FA5}">
                      <a16:colId xmlns:a16="http://schemas.microsoft.com/office/drawing/2014/main" val="2147114617"/>
                    </a:ext>
                  </a:extLst>
                </a:gridCol>
                <a:gridCol w="1075735">
                  <a:extLst>
                    <a:ext uri="{9D8B030D-6E8A-4147-A177-3AD203B41FA5}">
                      <a16:colId xmlns:a16="http://schemas.microsoft.com/office/drawing/2014/main" val="3603207545"/>
                    </a:ext>
                  </a:extLst>
                </a:gridCol>
                <a:gridCol w="1075735">
                  <a:extLst>
                    <a:ext uri="{9D8B030D-6E8A-4147-A177-3AD203B41FA5}">
                      <a16:colId xmlns:a16="http://schemas.microsoft.com/office/drawing/2014/main" val="77715730"/>
                    </a:ext>
                  </a:extLst>
                </a:gridCol>
              </a:tblGrid>
              <a:tr h="187302">
                <a:tc rowSpan="3">
                  <a:txBody>
                    <a:bodyPr/>
                    <a:lstStyle/>
                    <a:p>
                      <a:pPr algn="ctr">
                        <a:lnSpc>
                          <a:spcPct val="107000"/>
                        </a:lnSpc>
                        <a:spcAft>
                          <a:spcPts val="0"/>
                        </a:spcAft>
                      </a:pPr>
                      <a:r>
                        <a:rPr lang="fr-FR" sz="1200" dirty="0">
                          <a:effectLst/>
                        </a:rPr>
                        <a:t>Départements</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rowSpan="3">
                  <a:txBody>
                    <a:bodyPr/>
                    <a:lstStyle/>
                    <a:p>
                      <a:pPr algn="ctr">
                        <a:lnSpc>
                          <a:spcPct val="107000"/>
                        </a:lnSpc>
                        <a:spcAft>
                          <a:spcPts val="0"/>
                        </a:spcAft>
                      </a:pPr>
                      <a:r>
                        <a:rPr lang="fr-FR" sz="1200">
                          <a:effectLst/>
                        </a:rPr>
                        <a:t>Communes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gridSpan="6">
                  <a:txBody>
                    <a:bodyPr/>
                    <a:lstStyle/>
                    <a:p>
                      <a:pPr algn="ctr">
                        <a:lnSpc>
                          <a:spcPct val="107000"/>
                        </a:lnSpc>
                        <a:spcAft>
                          <a:spcPts val="0"/>
                        </a:spcAft>
                      </a:pPr>
                      <a:r>
                        <a:rPr lang="fr-FR" sz="1000">
                          <a:effectLst/>
                        </a:rPr>
                        <a:t>Plantation en Bloc   2018 - 2022 (Ha)</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rowSpan="3">
                  <a:txBody>
                    <a:bodyPr/>
                    <a:lstStyle/>
                    <a:p>
                      <a:pPr algn="ctr">
                        <a:lnSpc>
                          <a:spcPct val="107000"/>
                        </a:lnSpc>
                        <a:spcAft>
                          <a:spcPts val="0"/>
                        </a:spcAft>
                      </a:pPr>
                      <a:r>
                        <a:rPr lang="fr-FR" sz="1200">
                          <a:effectLst/>
                        </a:rPr>
                        <a:t>Observations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2007739542"/>
                  </a:ext>
                </a:extLst>
              </a:tr>
              <a:tr h="374604">
                <a:tc vMerge="1">
                  <a:txBody>
                    <a:bodyPr/>
                    <a:lstStyle/>
                    <a:p>
                      <a:endParaRPr lang="fr-FR"/>
                    </a:p>
                  </a:txBody>
                  <a:tcPr/>
                </a:tc>
                <a:tc vMerge="1">
                  <a:txBody>
                    <a:bodyPr/>
                    <a:lstStyle/>
                    <a:p>
                      <a:endParaRPr lang="fr-FR"/>
                    </a:p>
                  </a:txBody>
                  <a:tcPr/>
                </a:tc>
                <a:tc rowSpan="2">
                  <a:txBody>
                    <a:bodyPr/>
                    <a:lstStyle/>
                    <a:p>
                      <a:pPr algn="ctr">
                        <a:lnSpc>
                          <a:spcPct val="107000"/>
                        </a:lnSpc>
                        <a:spcAft>
                          <a:spcPts val="0"/>
                        </a:spcAft>
                      </a:pPr>
                      <a:r>
                        <a:rPr lang="fr-FR" sz="1200">
                          <a:effectLst/>
                        </a:rPr>
                        <a:t>Prévues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rowSpan="2">
                  <a:txBody>
                    <a:bodyPr/>
                    <a:lstStyle/>
                    <a:p>
                      <a:pPr algn="ctr">
                        <a:lnSpc>
                          <a:spcPct val="107000"/>
                        </a:lnSpc>
                        <a:spcAft>
                          <a:spcPts val="0"/>
                        </a:spcAft>
                      </a:pPr>
                      <a:r>
                        <a:rPr lang="fr-FR" sz="1200">
                          <a:effectLst/>
                        </a:rPr>
                        <a:t>Réalisées</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rowSpan="2">
                  <a:txBody>
                    <a:bodyPr/>
                    <a:lstStyle/>
                    <a:p>
                      <a:pPr algn="ctr">
                        <a:lnSpc>
                          <a:spcPct val="107000"/>
                        </a:lnSpc>
                        <a:spcAft>
                          <a:spcPts val="0"/>
                        </a:spcAft>
                      </a:pPr>
                      <a:r>
                        <a:rPr lang="fr-FR" sz="1200">
                          <a:effectLst/>
                        </a:rPr>
                        <a:t>Taux de réalisation</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gridSpan="3">
                  <a:txBody>
                    <a:bodyPr/>
                    <a:lstStyle/>
                    <a:p>
                      <a:pPr algn="ctr">
                        <a:lnSpc>
                          <a:spcPct val="107000"/>
                        </a:lnSpc>
                        <a:spcAft>
                          <a:spcPts val="0"/>
                        </a:spcAft>
                      </a:pPr>
                      <a:r>
                        <a:rPr lang="fr-FR" sz="1000">
                          <a:effectLst/>
                        </a:rPr>
                        <a:t>Nombre de Bénéficiaires</a:t>
                      </a:r>
                      <a:endParaRPr lang="fr-FR" sz="9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hMerge="1">
                  <a:txBody>
                    <a:bodyPr/>
                    <a:lstStyle/>
                    <a:p>
                      <a:endParaRPr lang="fr-FR"/>
                    </a:p>
                  </a:txBody>
                  <a:tcPr/>
                </a:tc>
                <a:tc hMerge="1">
                  <a:txBody>
                    <a:bodyPr/>
                    <a:lstStyle/>
                    <a:p>
                      <a:endParaRPr lang="fr-FR"/>
                    </a:p>
                  </a:txBody>
                  <a:tcPr/>
                </a:tc>
                <a:tc vMerge="1">
                  <a:txBody>
                    <a:bodyPr/>
                    <a:lstStyle/>
                    <a:p>
                      <a:endParaRPr lang="fr-FR"/>
                    </a:p>
                  </a:txBody>
                  <a:tcPr/>
                </a:tc>
                <a:extLst>
                  <a:ext uri="{0D108BD9-81ED-4DB2-BD59-A6C34878D82A}">
                    <a16:rowId xmlns:a16="http://schemas.microsoft.com/office/drawing/2014/main" val="268048336"/>
                  </a:ext>
                </a:extLst>
              </a:tr>
              <a:tr h="561906">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nSpc>
                          <a:spcPct val="107000"/>
                        </a:lnSpc>
                        <a:spcAft>
                          <a:spcPts val="0"/>
                        </a:spcAft>
                      </a:pPr>
                      <a:r>
                        <a:rPr lang="fr-FR" sz="1200">
                          <a:effectLst/>
                        </a:rPr>
                        <a:t>Homme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gn="ctr">
                        <a:lnSpc>
                          <a:spcPct val="107000"/>
                        </a:lnSpc>
                        <a:spcAft>
                          <a:spcPts val="0"/>
                        </a:spcAft>
                      </a:pPr>
                      <a:r>
                        <a:rPr lang="fr-FR" sz="1200">
                          <a:effectLst/>
                        </a:rPr>
                        <a:t> Femme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ctr">
                        <a:lnSpc>
                          <a:spcPct val="107000"/>
                        </a:lnSpc>
                        <a:spcAft>
                          <a:spcPts val="0"/>
                        </a:spcAft>
                      </a:pPr>
                      <a:r>
                        <a:rPr lang="fr-FR" sz="1200">
                          <a:effectLst/>
                        </a:rPr>
                        <a:t> Total</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vMerge="1">
                  <a:txBody>
                    <a:bodyPr/>
                    <a:lstStyle/>
                    <a:p>
                      <a:endParaRPr lang="fr-FR"/>
                    </a:p>
                  </a:txBody>
                  <a:tcPr/>
                </a:tc>
                <a:extLst>
                  <a:ext uri="{0D108BD9-81ED-4DB2-BD59-A6C34878D82A}">
                    <a16:rowId xmlns:a16="http://schemas.microsoft.com/office/drawing/2014/main" val="3381035117"/>
                  </a:ext>
                </a:extLst>
              </a:tr>
              <a:tr h="187302">
                <a:tc rowSpan="4">
                  <a:txBody>
                    <a:bodyPr/>
                    <a:lstStyle/>
                    <a:p>
                      <a:pPr algn="ctr">
                        <a:lnSpc>
                          <a:spcPct val="107000"/>
                        </a:lnSpc>
                        <a:spcAft>
                          <a:spcPts val="0"/>
                        </a:spcAft>
                      </a:pPr>
                      <a:r>
                        <a:rPr lang="fr-FR" sz="1200">
                          <a:effectLst/>
                        </a:rPr>
                        <a:t>Kollo</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Kollo</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ctr">
                        <a:lnSpc>
                          <a:spcPct val="107000"/>
                        </a:lnSpc>
                        <a:spcAft>
                          <a:spcPts val="0"/>
                        </a:spcAft>
                      </a:pPr>
                      <a:r>
                        <a:rPr lang="fr-FR" sz="1200">
                          <a:effectLst/>
                        </a:rPr>
                        <a:t>200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ctr">
                        <a:lnSpc>
                          <a:spcPct val="107000"/>
                        </a:lnSpc>
                        <a:spcAft>
                          <a:spcPts val="0"/>
                        </a:spcAft>
                      </a:pPr>
                      <a:r>
                        <a:rPr lang="fr-FR" sz="1200">
                          <a:effectLst/>
                        </a:rPr>
                        <a:t>200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2240738925"/>
                  </a:ext>
                </a:extLst>
              </a:tr>
              <a:tr h="187302">
                <a:tc vMerge="1">
                  <a:txBody>
                    <a:bodyPr/>
                    <a:lstStyle/>
                    <a:p>
                      <a:endParaRPr lang="fr-FR"/>
                    </a:p>
                  </a:txBody>
                  <a:tcPr/>
                </a:tc>
                <a:tc>
                  <a:txBody>
                    <a:bodyPr/>
                    <a:lstStyle/>
                    <a:p>
                      <a:pPr>
                        <a:lnSpc>
                          <a:spcPct val="107000"/>
                        </a:lnSpc>
                        <a:spcAft>
                          <a:spcPts val="0"/>
                        </a:spcAft>
                      </a:pPr>
                      <a:r>
                        <a:rPr lang="fr-FR" sz="1200">
                          <a:effectLst/>
                        </a:rPr>
                        <a:t>Kirtachi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643477616"/>
                  </a:ext>
                </a:extLst>
              </a:tr>
              <a:tr h="187302">
                <a:tc vMerge="1">
                  <a:txBody>
                    <a:bodyPr/>
                    <a:lstStyle/>
                    <a:p>
                      <a:endParaRPr lang="fr-FR"/>
                    </a:p>
                  </a:txBody>
                  <a:tcPr/>
                </a:tc>
                <a:tc>
                  <a:txBody>
                    <a:bodyPr/>
                    <a:lstStyle/>
                    <a:p>
                      <a:pPr>
                        <a:lnSpc>
                          <a:spcPct val="107000"/>
                        </a:lnSpc>
                        <a:spcAft>
                          <a:spcPts val="0"/>
                        </a:spcAft>
                      </a:pPr>
                      <a:r>
                        <a:rPr lang="fr-FR" sz="1200">
                          <a:effectLst/>
                        </a:rPr>
                        <a:t>Bitinkodji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300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300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3342023717"/>
                  </a:ext>
                </a:extLst>
              </a:tr>
              <a:tr h="187302">
                <a:tc vMerge="1">
                  <a:txBody>
                    <a:bodyPr/>
                    <a:lstStyle/>
                    <a:p>
                      <a:endParaRPr lang="fr-FR"/>
                    </a:p>
                  </a:txBody>
                  <a:tcPr/>
                </a:tc>
                <a:tc>
                  <a:txBody>
                    <a:bodyPr/>
                    <a:lstStyle/>
                    <a:p>
                      <a:pPr>
                        <a:lnSpc>
                          <a:spcPct val="107000"/>
                        </a:lnSpc>
                        <a:spcAft>
                          <a:spcPts val="0"/>
                        </a:spcAft>
                      </a:pPr>
                      <a:r>
                        <a:rPr lang="fr-FR" sz="1200">
                          <a:effectLst/>
                        </a:rPr>
                        <a:t>Namaro</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902700920"/>
                  </a:ext>
                </a:extLst>
              </a:tr>
              <a:tr h="187302">
                <a:tc gridSpan="2">
                  <a:txBody>
                    <a:bodyPr/>
                    <a:lstStyle/>
                    <a:p>
                      <a:pPr algn="ctr">
                        <a:lnSpc>
                          <a:spcPct val="107000"/>
                        </a:lnSpc>
                        <a:spcAft>
                          <a:spcPts val="0"/>
                        </a:spcAft>
                      </a:pPr>
                      <a:r>
                        <a:rPr lang="fr-FR" sz="1200">
                          <a:effectLst/>
                        </a:rPr>
                        <a:t>Sous total Kollo</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hMerge="1">
                  <a:txBody>
                    <a:bodyPr/>
                    <a:lstStyle/>
                    <a:p>
                      <a:endParaRPr lang="fr-FR"/>
                    </a:p>
                  </a:txBody>
                  <a:tcPr/>
                </a:tc>
                <a:tc>
                  <a:txBody>
                    <a:bodyPr/>
                    <a:lstStyle/>
                    <a:p>
                      <a:pPr algn="r">
                        <a:lnSpc>
                          <a:spcPct val="107000"/>
                        </a:lnSpc>
                        <a:spcAft>
                          <a:spcPts val="0"/>
                        </a:spcAft>
                      </a:pPr>
                      <a:r>
                        <a:rPr lang="fr-FR" sz="1200">
                          <a:effectLst/>
                        </a:rPr>
                        <a:t>700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700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2361270818"/>
                  </a:ext>
                </a:extLst>
              </a:tr>
              <a:tr h="374604">
                <a:tc>
                  <a:txBody>
                    <a:bodyPr/>
                    <a:lstStyle/>
                    <a:p>
                      <a:pPr algn="ctr">
                        <a:lnSpc>
                          <a:spcPct val="107000"/>
                        </a:lnSpc>
                        <a:spcAft>
                          <a:spcPts val="0"/>
                        </a:spcAft>
                      </a:pPr>
                      <a:r>
                        <a:rPr lang="fr-FR" sz="1200">
                          <a:effectLst/>
                        </a:rPr>
                        <a:t>Say</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Ouro Gueladjo</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gn="r">
                        <a:lnSpc>
                          <a:spcPct val="107000"/>
                        </a:lnSpc>
                        <a:spcAft>
                          <a:spcPts val="0"/>
                        </a:spcAft>
                      </a:pPr>
                      <a:r>
                        <a:rPr lang="fr-FR" sz="1200" dirty="0">
                          <a:effectLst/>
                        </a:rPr>
                        <a:t>350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dirty="0">
                          <a:effectLst/>
                        </a:rPr>
                        <a:t>350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1354664996"/>
                  </a:ext>
                </a:extLst>
              </a:tr>
              <a:tr h="187302">
                <a:tc gridSpan="2">
                  <a:txBody>
                    <a:bodyPr/>
                    <a:lstStyle/>
                    <a:p>
                      <a:pPr algn="ctr">
                        <a:lnSpc>
                          <a:spcPct val="107000"/>
                        </a:lnSpc>
                        <a:spcAft>
                          <a:spcPts val="0"/>
                        </a:spcAft>
                      </a:pPr>
                      <a:r>
                        <a:rPr lang="fr-FR" sz="1200">
                          <a:effectLst/>
                        </a:rPr>
                        <a:t>Sous total Say</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hMerge="1">
                  <a:txBody>
                    <a:bodyPr/>
                    <a:lstStyle/>
                    <a:p>
                      <a:endParaRPr lang="fr-FR"/>
                    </a:p>
                  </a:txBody>
                  <a:tcPr/>
                </a:tc>
                <a:tc>
                  <a:txBody>
                    <a:bodyPr/>
                    <a:lstStyle/>
                    <a:p>
                      <a:pPr algn="r">
                        <a:lnSpc>
                          <a:spcPct val="107000"/>
                        </a:lnSpc>
                        <a:spcAft>
                          <a:spcPts val="0"/>
                        </a:spcAft>
                      </a:pPr>
                      <a:r>
                        <a:rPr lang="fr-FR" sz="1200">
                          <a:effectLst/>
                        </a:rPr>
                        <a:t>350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dirty="0">
                          <a:effectLst/>
                        </a:rPr>
                        <a:t>350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dirty="0">
                          <a:effectLst/>
                        </a:rPr>
                        <a:t>100%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3201666244"/>
                  </a:ext>
                </a:extLst>
              </a:tr>
              <a:tr h="187302">
                <a:tc>
                  <a:txBody>
                    <a:bodyPr/>
                    <a:lstStyle/>
                    <a:p>
                      <a:pPr>
                        <a:lnSpc>
                          <a:spcPct val="107000"/>
                        </a:lnSpc>
                        <a:spcAft>
                          <a:spcPts val="0"/>
                        </a:spcAft>
                      </a:pPr>
                      <a:r>
                        <a:rPr lang="fr-FR" sz="1200">
                          <a:effectLst/>
                        </a:rPr>
                        <a:t>Balleyara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Tagazar</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gn="r">
                        <a:lnSpc>
                          <a:spcPct val="107000"/>
                        </a:lnSpc>
                        <a:spcAft>
                          <a:spcPts val="0"/>
                        </a:spcAft>
                      </a:pPr>
                      <a:r>
                        <a:rPr lang="fr-FR" sz="1200">
                          <a:effectLst/>
                        </a:rPr>
                        <a:t>510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510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dirty="0">
                          <a:effectLst/>
                        </a:rPr>
                        <a:t>100%</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1154932886"/>
                  </a:ext>
                </a:extLst>
              </a:tr>
              <a:tr h="187302">
                <a:tc gridSpan="2">
                  <a:txBody>
                    <a:bodyPr/>
                    <a:lstStyle/>
                    <a:p>
                      <a:pPr algn="ctr">
                        <a:lnSpc>
                          <a:spcPct val="107000"/>
                        </a:lnSpc>
                        <a:spcAft>
                          <a:spcPts val="0"/>
                        </a:spcAft>
                      </a:pPr>
                      <a:r>
                        <a:rPr lang="fr-FR" sz="1200">
                          <a:effectLst/>
                        </a:rPr>
                        <a:t>Sous total Balleyara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hMerge="1">
                  <a:txBody>
                    <a:bodyPr/>
                    <a:lstStyle/>
                    <a:p>
                      <a:endParaRPr lang="fr-FR"/>
                    </a:p>
                  </a:txBody>
                  <a:tcPr/>
                </a:tc>
                <a:tc>
                  <a:txBody>
                    <a:bodyPr/>
                    <a:lstStyle/>
                    <a:p>
                      <a:pPr algn="r">
                        <a:lnSpc>
                          <a:spcPct val="107000"/>
                        </a:lnSpc>
                        <a:spcAft>
                          <a:spcPts val="0"/>
                        </a:spcAft>
                      </a:pPr>
                      <a:r>
                        <a:rPr lang="fr-FR" sz="1200">
                          <a:effectLst/>
                        </a:rPr>
                        <a:t>510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510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4123917524"/>
                  </a:ext>
                </a:extLst>
              </a:tr>
              <a:tr h="187302">
                <a:tc>
                  <a:txBody>
                    <a:bodyPr/>
                    <a:lstStyle/>
                    <a:p>
                      <a:pPr>
                        <a:lnSpc>
                          <a:spcPct val="107000"/>
                        </a:lnSpc>
                        <a:spcAft>
                          <a:spcPts val="0"/>
                        </a:spcAft>
                      </a:pPr>
                      <a:r>
                        <a:rPr lang="fr-FR" sz="1200">
                          <a:effectLst/>
                        </a:rPr>
                        <a:t>Gotheye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Gotheye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gn="r">
                        <a:lnSpc>
                          <a:spcPct val="107000"/>
                        </a:lnSpc>
                        <a:spcAft>
                          <a:spcPts val="0"/>
                        </a:spcAft>
                      </a:pPr>
                      <a:r>
                        <a:rPr lang="fr-FR" sz="1200">
                          <a:effectLst/>
                        </a:rPr>
                        <a:t>350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350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2547995734"/>
                  </a:ext>
                </a:extLst>
              </a:tr>
              <a:tr h="187302">
                <a:tc gridSpan="2">
                  <a:txBody>
                    <a:bodyPr/>
                    <a:lstStyle/>
                    <a:p>
                      <a:pPr algn="ctr">
                        <a:lnSpc>
                          <a:spcPct val="107000"/>
                        </a:lnSpc>
                        <a:spcAft>
                          <a:spcPts val="0"/>
                        </a:spcAft>
                      </a:pPr>
                      <a:r>
                        <a:rPr lang="fr-FR" sz="1200">
                          <a:effectLst/>
                        </a:rPr>
                        <a:t>Sous total Gotheye</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hMerge="1">
                  <a:txBody>
                    <a:bodyPr/>
                    <a:lstStyle/>
                    <a:p>
                      <a:endParaRPr lang="fr-FR"/>
                    </a:p>
                  </a:txBody>
                  <a:tcPr/>
                </a:tc>
                <a:tc>
                  <a:txBody>
                    <a:bodyPr/>
                    <a:lstStyle/>
                    <a:p>
                      <a:pPr algn="r">
                        <a:lnSpc>
                          <a:spcPct val="107000"/>
                        </a:lnSpc>
                        <a:spcAft>
                          <a:spcPts val="0"/>
                        </a:spcAft>
                      </a:pPr>
                      <a:r>
                        <a:rPr lang="fr-FR" sz="1200">
                          <a:effectLst/>
                        </a:rPr>
                        <a:t>350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350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145954965"/>
                  </a:ext>
                </a:extLst>
              </a:tr>
              <a:tr h="187302">
                <a:tc>
                  <a:txBody>
                    <a:bodyPr/>
                    <a:lstStyle/>
                    <a:p>
                      <a:pPr>
                        <a:lnSpc>
                          <a:spcPct val="107000"/>
                        </a:lnSpc>
                        <a:spcAft>
                          <a:spcPts val="0"/>
                        </a:spcAft>
                      </a:pPr>
                      <a:r>
                        <a:rPr lang="fr-FR" sz="1200">
                          <a:effectLst/>
                        </a:rPr>
                        <a:t>Tera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Tera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gn="r">
                        <a:lnSpc>
                          <a:spcPct val="107000"/>
                        </a:lnSpc>
                        <a:spcAft>
                          <a:spcPts val="0"/>
                        </a:spcAft>
                      </a:pPr>
                      <a:r>
                        <a:rPr lang="fr-FR" sz="1200">
                          <a:effectLst/>
                        </a:rPr>
                        <a:t>180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180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3942377325"/>
                  </a:ext>
                </a:extLst>
              </a:tr>
              <a:tr h="187302">
                <a:tc gridSpan="2">
                  <a:txBody>
                    <a:bodyPr/>
                    <a:lstStyle/>
                    <a:p>
                      <a:pPr algn="ctr">
                        <a:lnSpc>
                          <a:spcPct val="107000"/>
                        </a:lnSpc>
                        <a:spcAft>
                          <a:spcPts val="0"/>
                        </a:spcAft>
                      </a:pPr>
                      <a:r>
                        <a:rPr lang="fr-FR" sz="1200">
                          <a:effectLst/>
                        </a:rPr>
                        <a:t>Sous total Tera</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hMerge="1">
                  <a:txBody>
                    <a:bodyPr/>
                    <a:lstStyle/>
                    <a:p>
                      <a:endParaRPr lang="fr-FR"/>
                    </a:p>
                  </a:txBody>
                  <a:tcPr/>
                </a:tc>
                <a:tc>
                  <a:txBody>
                    <a:bodyPr/>
                    <a:lstStyle/>
                    <a:p>
                      <a:pPr algn="r">
                        <a:lnSpc>
                          <a:spcPct val="107000"/>
                        </a:lnSpc>
                        <a:spcAft>
                          <a:spcPts val="0"/>
                        </a:spcAft>
                      </a:pPr>
                      <a:r>
                        <a:rPr lang="fr-FR" sz="1200">
                          <a:effectLst/>
                        </a:rPr>
                        <a:t>180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180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3361137234"/>
                  </a:ext>
                </a:extLst>
              </a:tr>
              <a:tr h="187302">
                <a:tc>
                  <a:txBody>
                    <a:bodyPr/>
                    <a:lstStyle/>
                    <a:p>
                      <a:pPr>
                        <a:lnSpc>
                          <a:spcPct val="107000"/>
                        </a:lnSpc>
                        <a:spcAft>
                          <a:spcPts val="0"/>
                        </a:spcAft>
                      </a:pPr>
                      <a:r>
                        <a:rPr lang="fr-FR" sz="1200">
                          <a:effectLst/>
                        </a:rPr>
                        <a:t>Torodi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Torodi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970251352"/>
                  </a:ext>
                </a:extLst>
              </a:tr>
              <a:tr h="187302">
                <a:tc gridSpan="2">
                  <a:txBody>
                    <a:bodyPr/>
                    <a:lstStyle/>
                    <a:p>
                      <a:pPr algn="ctr">
                        <a:lnSpc>
                          <a:spcPct val="107000"/>
                        </a:lnSpc>
                        <a:spcAft>
                          <a:spcPts val="0"/>
                        </a:spcAft>
                      </a:pPr>
                      <a:r>
                        <a:rPr lang="fr-FR" sz="1200">
                          <a:effectLst/>
                        </a:rPr>
                        <a:t>Sous total Torodi</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hMerge="1">
                  <a:txBody>
                    <a:bodyPr/>
                    <a:lstStyle/>
                    <a:p>
                      <a:endParaRPr lang="fr-FR"/>
                    </a:p>
                  </a:txBody>
                  <a:tcP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ctr"/>
                </a:tc>
                <a:extLst>
                  <a:ext uri="{0D108BD9-81ED-4DB2-BD59-A6C34878D82A}">
                    <a16:rowId xmlns:a16="http://schemas.microsoft.com/office/drawing/2014/main" val="809802431"/>
                  </a:ext>
                </a:extLst>
              </a:tr>
              <a:tr h="187302">
                <a:tc gridSpan="2">
                  <a:txBody>
                    <a:bodyPr/>
                    <a:lstStyle/>
                    <a:p>
                      <a:pPr algn="ctr">
                        <a:lnSpc>
                          <a:spcPct val="107000"/>
                        </a:lnSpc>
                        <a:spcAft>
                          <a:spcPts val="0"/>
                        </a:spcAft>
                      </a:pPr>
                      <a:r>
                        <a:rPr lang="fr-FR" sz="1200">
                          <a:effectLst/>
                        </a:rPr>
                        <a:t>Total General</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hMerge="1">
                  <a:txBody>
                    <a:bodyPr/>
                    <a:lstStyle/>
                    <a:p>
                      <a:endParaRPr lang="fr-FR"/>
                    </a:p>
                  </a:txBody>
                  <a:tcPr/>
                </a:tc>
                <a:tc>
                  <a:txBody>
                    <a:bodyPr/>
                    <a:lstStyle/>
                    <a:p>
                      <a:pPr algn="r">
                        <a:lnSpc>
                          <a:spcPct val="107000"/>
                        </a:lnSpc>
                        <a:spcAft>
                          <a:spcPts val="0"/>
                        </a:spcAft>
                      </a:pPr>
                      <a:r>
                        <a:rPr lang="fr-FR" sz="1200">
                          <a:effectLst/>
                        </a:rPr>
                        <a:t>2190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gn="r">
                        <a:lnSpc>
                          <a:spcPct val="107000"/>
                        </a:lnSpc>
                        <a:spcAft>
                          <a:spcPts val="0"/>
                        </a:spcAft>
                      </a:pPr>
                      <a:r>
                        <a:rPr lang="fr-FR" sz="1200">
                          <a:effectLst/>
                        </a:rPr>
                        <a:t>2190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gn="r">
                        <a:lnSpc>
                          <a:spcPct val="107000"/>
                        </a:lnSpc>
                        <a:spcAft>
                          <a:spcPts val="0"/>
                        </a:spcAft>
                      </a:pPr>
                      <a:r>
                        <a:rPr lang="fr-FR" sz="1200">
                          <a:effectLst/>
                        </a:rPr>
                        <a:t>100%</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nSpc>
                          <a:spcPct val="107000"/>
                        </a:lnSpc>
                        <a:spcAft>
                          <a:spcPts val="0"/>
                        </a:spcAft>
                      </a:pPr>
                      <a:r>
                        <a:rPr lang="fr-FR" sz="1200">
                          <a:effectLst/>
                        </a:rPr>
                        <a:t> </a:t>
                      </a:r>
                      <a:endParaRPr lang="fr-FR" sz="120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tc>
                  <a:txBody>
                    <a:bodyPr/>
                    <a:lstStyle/>
                    <a:p>
                      <a:pPr>
                        <a:lnSpc>
                          <a:spcPct val="107000"/>
                        </a:lnSpc>
                        <a:spcAft>
                          <a:spcPts val="0"/>
                        </a:spcAft>
                      </a:pPr>
                      <a:r>
                        <a:rPr lang="fr-FR" sz="1200" dirty="0">
                          <a:effectLst/>
                        </a:rPr>
                        <a:t> </a:t>
                      </a:r>
                      <a:endParaRPr lang="fr-FR"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8329" marR="38329" marT="0" marB="0" anchor="b"/>
                </a:tc>
                <a:extLst>
                  <a:ext uri="{0D108BD9-81ED-4DB2-BD59-A6C34878D82A}">
                    <a16:rowId xmlns:a16="http://schemas.microsoft.com/office/drawing/2014/main" val="4027790920"/>
                  </a:ext>
                </a:extLst>
              </a:tr>
            </a:tbl>
          </a:graphicData>
        </a:graphic>
      </p:graphicFrame>
    </p:spTree>
    <p:extLst>
      <p:ext uri="{BB962C8B-B14F-4D97-AF65-F5344CB8AC3E}">
        <p14:creationId xmlns:p14="http://schemas.microsoft.com/office/powerpoint/2010/main" val="33234515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3" y="609600"/>
            <a:ext cx="11514667" cy="1320800"/>
          </a:xfrm>
        </p:spPr>
        <p:txBody>
          <a:bodyPr>
            <a:normAutofit fontScale="90000"/>
          </a:bodyPr>
          <a:lstStyle/>
          <a:p>
            <a:r>
              <a:rPr lang="fr-FR" dirty="0" smtClean="0"/>
              <a:t>5.2.Réalisations biologiques</a:t>
            </a:r>
            <a:br>
              <a:rPr lang="fr-FR" dirty="0" smtClean="0"/>
            </a:br>
            <a:r>
              <a:rPr lang="fr-FR" dirty="0" smtClean="0"/>
              <a:t>5.2.1 Plantations</a:t>
            </a:r>
            <a:br>
              <a:rPr lang="fr-FR" dirty="0" smtClean="0"/>
            </a:br>
            <a:r>
              <a:rPr lang="fr-FR" dirty="0" smtClean="0"/>
              <a:t>5.2.1.2 Haies vives au niveau des  petits </a:t>
            </a:r>
            <a:r>
              <a:rPr lang="fr-FR" dirty="0" err="1" smtClean="0"/>
              <a:t>perimetres</a:t>
            </a:r>
            <a:r>
              <a:rPr lang="fr-FR" dirty="0" smtClean="0"/>
              <a:t> irrigués</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2132701119"/>
              </p:ext>
            </p:extLst>
          </p:nvPr>
        </p:nvGraphicFramePr>
        <p:xfrm>
          <a:off x="1168399" y="2128040"/>
          <a:ext cx="8382003" cy="4894495"/>
        </p:xfrm>
        <a:graphic>
          <a:graphicData uri="http://schemas.openxmlformats.org/drawingml/2006/table">
            <a:tbl>
              <a:tblPr firstRow="1" firstCol="1" bandRow="1">
                <a:tableStyleId>{5C22544A-7EE6-4342-B048-85BDC9FD1C3A}</a:tableStyleId>
              </a:tblPr>
              <a:tblGrid>
                <a:gridCol w="1138764">
                  <a:extLst>
                    <a:ext uri="{9D8B030D-6E8A-4147-A177-3AD203B41FA5}">
                      <a16:colId xmlns:a16="http://schemas.microsoft.com/office/drawing/2014/main" val="3321975347"/>
                    </a:ext>
                  </a:extLst>
                </a:gridCol>
                <a:gridCol w="1138764">
                  <a:extLst>
                    <a:ext uri="{9D8B030D-6E8A-4147-A177-3AD203B41FA5}">
                      <a16:colId xmlns:a16="http://schemas.microsoft.com/office/drawing/2014/main" val="2139552522"/>
                    </a:ext>
                  </a:extLst>
                </a:gridCol>
                <a:gridCol w="763375">
                  <a:extLst>
                    <a:ext uri="{9D8B030D-6E8A-4147-A177-3AD203B41FA5}">
                      <a16:colId xmlns:a16="http://schemas.microsoft.com/office/drawing/2014/main" val="1939351952"/>
                    </a:ext>
                  </a:extLst>
                </a:gridCol>
                <a:gridCol w="849874">
                  <a:extLst>
                    <a:ext uri="{9D8B030D-6E8A-4147-A177-3AD203B41FA5}">
                      <a16:colId xmlns:a16="http://schemas.microsoft.com/office/drawing/2014/main" val="418146480"/>
                    </a:ext>
                  </a:extLst>
                </a:gridCol>
                <a:gridCol w="849874">
                  <a:extLst>
                    <a:ext uri="{9D8B030D-6E8A-4147-A177-3AD203B41FA5}">
                      <a16:colId xmlns:a16="http://schemas.microsoft.com/office/drawing/2014/main" val="3456126377"/>
                    </a:ext>
                  </a:extLst>
                </a:gridCol>
                <a:gridCol w="713826">
                  <a:extLst>
                    <a:ext uri="{9D8B030D-6E8A-4147-A177-3AD203B41FA5}">
                      <a16:colId xmlns:a16="http://schemas.microsoft.com/office/drawing/2014/main" val="1437381959"/>
                    </a:ext>
                  </a:extLst>
                </a:gridCol>
                <a:gridCol w="713826">
                  <a:extLst>
                    <a:ext uri="{9D8B030D-6E8A-4147-A177-3AD203B41FA5}">
                      <a16:colId xmlns:a16="http://schemas.microsoft.com/office/drawing/2014/main" val="1812134442"/>
                    </a:ext>
                  </a:extLst>
                </a:gridCol>
                <a:gridCol w="1106850">
                  <a:extLst>
                    <a:ext uri="{9D8B030D-6E8A-4147-A177-3AD203B41FA5}">
                      <a16:colId xmlns:a16="http://schemas.microsoft.com/office/drawing/2014/main" val="4176719031"/>
                    </a:ext>
                  </a:extLst>
                </a:gridCol>
                <a:gridCol w="1106850">
                  <a:extLst>
                    <a:ext uri="{9D8B030D-6E8A-4147-A177-3AD203B41FA5}">
                      <a16:colId xmlns:a16="http://schemas.microsoft.com/office/drawing/2014/main" val="3910781778"/>
                    </a:ext>
                  </a:extLst>
                </a:gridCol>
              </a:tblGrid>
              <a:tr h="198810">
                <a:tc rowSpan="3">
                  <a:txBody>
                    <a:bodyPr/>
                    <a:lstStyle/>
                    <a:p>
                      <a:pPr algn="ctr">
                        <a:lnSpc>
                          <a:spcPct val="107000"/>
                        </a:lnSpc>
                        <a:spcAft>
                          <a:spcPts val="0"/>
                        </a:spcAft>
                      </a:pPr>
                      <a:r>
                        <a:rPr lang="fr-FR" sz="1400" dirty="0">
                          <a:effectLst/>
                        </a:rPr>
                        <a:t>Départements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rowSpan="3">
                  <a:txBody>
                    <a:bodyPr/>
                    <a:lstStyle/>
                    <a:p>
                      <a:pPr algn="ctr">
                        <a:lnSpc>
                          <a:spcPct val="107000"/>
                        </a:lnSpc>
                        <a:spcAft>
                          <a:spcPts val="0"/>
                        </a:spcAft>
                      </a:pPr>
                      <a:r>
                        <a:rPr lang="fr-FR" sz="1400">
                          <a:effectLst/>
                        </a:rPr>
                        <a:t>Communes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gridSpan="6">
                  <a:txBody>
                    <a:bodyPr/>
                    <a:lstStyle/>
                    <a:p>
                      <a:pPr algn="ctr">
                        <a:lnSpc>
                          <a:spcPct val="107000"/>
                        </a:lnSpc>
                        <a:spcAft>
                          <a:spcPts val="0"/>
                        </a:spcAft>
                      </a:pPr>
                      <a:r>
                        <a:rPr lang="fr-FR" sz="1100">
                          <a:effectLst/>
                        </a:rPr>
                        <a:t>Haie vive   2018 - 2022 (kml)</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rowSpan="3">
                  <a:txBody>
                    <a:bodyPr/>
                    <a:lstStyle/>
                    <a:p>
                      <a:pPr algn="ctr">
                        <a:lnSpc>
                          <a:spcPct val="107000"/>
                        </a:lnSpc>
                        <a:spcAft>
                          <a:spcPts val="0"/>
                        </a:spcAft>
                      </a:pPr>
                      <a:r>
                        <a:rPr lang="fr-FR" sz="1400">
                          <a:effectLst/>
                        </a:rPr>
                        <a:t>Observations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1882583656"/>
                  </a:ext>
                </a:extLst>
              </a:tr>
              <a:tr h="198810">
                <a:tc vMerge="1">
                  <a:txBody>
                    <a:bodyPr/>
                    <a:lstStyle/>
                    <a:p>
                      <a:endParaRPr lang="fr-FR"/>
                    </a:p>
                  </a:txBody>
                  <a:tcPr/>
                </a:tc>
                <a:tc vMerge="1">
                  <a:txBody>
                    <a:bodyPr/>
                    <a:lstStyle/>
                    <a:p>
                      <a:endParaRPr lang="fr-FR"/>
                    </a:p>
                  </a:txBody>
                  <a:tcPr/>
                </a:tc>
                <a:tc rowSpan="2">
                  <a:txBody>
                    <a:bodyPr/>
                    <a:lstStyle/>
                    <a:p>
                      <a:pPr algn="ctr">
                        <a:lnSpc>
                          <a:spcPct val="107000"/>
                        </a:lnSpc>
                        <a:spcAft>
                          <a:spcPts val="0"/>
                        </a:spcAft>
                      </a:pPr>
                      <a:r>
                        <a:rPr lang="fr-FR" sz="1400">
                          <a:effectLst/>
                        </a:rPr>
                        <a:t>Prévues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rowSpan="2">
                  <a:txBody>
                    <a:bodyPr/>
                    <a:lstStyle/>
                    <a:p>
                      <a:pPr algn="ctr">
                        <a:lnSpc>
                          <a:spcPct val="107000"/>
                        </a:lnSpc>
                        <a:spcAft>
                          <a:spcPts val="0"/>
                        </a:spcAft>
                      </a:pPr>
                      <a:r>
                        <a:rPr lang="fr-FR" sz="1400">
                          <a:effectLst/>
                        </a:rPr>
                        <a:t>Réalisées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rowSpan="2">
                  <a:txBody>
                    <a:bodyPr/>
                    <a:lstStyle/>
                    <a:p>
                      <a:pPr algn="ctr">
                        <a:lnSpc>
                          <a:spcPct val="107000"/>
                        </a:lnSpc>
                        <a:spcAft>
                          <a:spcPts val="0"/>
                        </a:spcAft>
                      </a:pPr>
                      <a:r>
                        <a:rPr lang="fr-FR" sz="1400">
                          <a:effectLst/>
                        </a:rPr>
                        <a:t>Taux de réalisation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gridSpan="3">
                  <a:txBody>
                    <a:bodyPr/>
                    <a:lstStyle/>
                    <a:p>
                      <a:pPr algn="ctr">
                        <a:lnSpc>
                          <a:spcPct val="107000"/>
                        </a:lnSpc>
                        <a:spcAft>
                          <a:spcPts val="0"/>
                        </a:spcAft>
                      </a:pPr>
                      <a:r>
                        <a:rPr lang="fr-FR" sz="1400">
                          <a:effectLst/>
                        </a:rPr>
                        <a:t>Nombre de Bénéficiaires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hMerge="1">
                  <a:txBody>
                    <a:bodyPr/>
                    <a:lstStyle/>
                    <a:p>
                      <a:endParaRPr lang="fr-FR"/>
                    </a:p>
                  </a:txBody>
                  <a:tcPr/>
                </a:tc>
                <a:tc vMerge="1">
                  <a:txBody>
                    <a:bodyPr/>
                    <a:lstStyle/>
                    <a:p>
                      <a:endParaRPr lang="fr-FR"/>
                    </a:p>
                  </a:txBody>
                  <a:tcPr/>
                </a:tc>
                <a:extLst>
                  <a:ext uri="{0D108BD9-81ED-4DB2-BD59-A6C34878D82A}">
                    <a16:rowId xmlns:a16="http://schemas.microsoft.com/office/drawing/2014/main" val="2524879635"/>
                  </a:ext>
                </a:extLst>
              </a:tr>
              <a:tr h="586592">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nSpc>
                          <a:spcPct val="107000"/>
                        </a:lnSpc>
                        <a:spcAft>
                          <a:spcPts val="0"/>
                        </a:spcAft>
                      </a:pPr>
                      <a:r>
                        <a:rPr lang="fr-FR" sz="1400">
                          <a:effectLst/>
                        </a:rPr>
                        <a:t>Homme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 Femme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 Total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vMerge="1">
                  <a:txBody>
                    <a:bodyPr/>
                    <a:lstStyle/>
                    <a:p>
                      <a:endParaRPr lang="fr-FR"/>
                    </a:p>
                  </a:txBody>
                  <a:tcPr/>
                </a:tc>
                <a:extLst>
                  <a:ext uri="{0D108BD9-81ED-4DB2-BD59-A6C34878D82A}">
                    <a16:rowId xmlns:a16="http://schemas.microsoft.com/office/drawing/2014/main" val="3176049938"/>
                  </a:ext>
                </a:extLst>
              </a:tr>
              <a:tr h="198810">
                <a:tc rowSpan="4">
                  <a:txBody>
                    <a:bodyPr/>
                    <a:lstStyle/>
                    <a:p>
                      <a:pPr algn="ct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657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673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501806099"/>
                  </a:ext>
                </a:extLst>
              </a:tr>
              <a:tr h="198810">
                <a:tc vMerge="1">
                  <a:txBody>
                    <a:bodyPr/>
                    <a:lstStyle/>
                    <a:p>
                      <a:endParaRPr lang="fr-FR"/>
                    </a:p>
                  </a:txBody>
                  <a:tcPr/>
                </a:tc>
                <a:tc>
                  <a:txBody>
                    <a:bodyPr/>
                    <a:lstStyle/>
                    <a:p>
                      <a:pPr>
                        <a:lnSpc>
                          <a:spcPct val="107000"/>
                        </a:lnSpc>
                        <a:spcAft>
                          <a:spcPts val="0"/>
                        </a:spcAft>
                      </a:pPr>
                      <a:r>
                        <a:rPr lang="fr-FR" sz="1400">
                          <a:effectLst/>
                        </a:rPr>
                        <a:t>Kirtachi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863710997"/>
                  </a:ext>
                </a:extLst>
              </a:tr>
              <a:tr h="198810">
                <a:tc vMerge="1">
                  <a:txBody>
                    <a:bodyPr/>
                    <a:lstStyle/>
                    <a:p>
                      <a:endParaRPr lang="fr-FR"/>
                    </a:p>
                  </a:txBody>
                  <a:tcPr/>
                </a:tc>
                <a:tc>
                  <a:txBody>
                    <a:bodyPr/>
                    <a:lstStyle/>
                    <a:p>
                      <a:pPr>
                        <a:lnSpc>
                          <a:spcPct val="107000"/>
                        </a:lnSpc>
                        <a:spcAft>
                          <a:spcPts val="0"/>
                        </a:spcAft>
                      </a:pPr>
                      <a:r>
                        <a:rPr lang="fr-FR" sz="1400">
                          <a:effectLst/>
                        </a:rPr>
                        <a:t>Bitinkodji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1,9</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585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507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1092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1076655692"/>
                  </a:ext>
                </a:extLst>
              </a:tr>
              <a:tr h="198810">
                <a:tc vMerge="1">
                  <a:txBody>
                    <a:bodyPr/>
                    <a:lstStyle/>
                    <a:p>
                      <a:endParaRPr lang="fr-FR"/>
                    </a:p>
                  </a:txBody>
                  <a:tcPr/>
                </a:tc>
                <a:tc>
                  <a:txBody>
                    <a:bodyPr/>
                    <a:lstStyle/>
                    <a:p>
                      <a:pPr>
                        <a:lnSpc>
                          <a:spcPct val="107000"/>
                        </a:lnSpc>
                        <a:spcAft>
                          <a:spcPts val="0"/>
                        </a:spcAft>
                      </a:pPr>
                      <a:r>
                        <a:rPr lang="fr-FR" sz="1400">
                          <a:effectLst/>
                        </a:rPr>
                        <a:t>Namaro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3</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395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777962435"/>
                  </a:ext>
                </a:extLst>
              </a:tr>
              <a:tr h="198810">
                <a:tc gridSpan="2">
                  <a:txBody>
                    <a:bodyPr/>
                    <a:lstStyle/>
                    <a:p>
                      <a:pPr algn="ctr">
                        <a:lnSpc>
                          <a:spcPct val="107000"/>
                        </a:lnSpc>
                        <a:spcAft>
                          <a:spcPts val="0"/>
                        </a:spcAft>
                      </a:pPr>
                      <a:r>
                        <a:rPr lang="fr-FR" sz="1400">
                          <a:effectLst/>
                        </a:rPr>
                        <a:t>Sous total 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12,8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12,8</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616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1844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2460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412979287"/>
                  </a:ext>
                </a:extLst>
              </a:tr>
              <a:tr h="391062">
                <a:tc>
                  <a:txBody>
                    <a:bodyPr/>
                    <a:lstStyle/>
                    <a:p>
                      <a:pPr algn="ctr">
                        <a:lnSpc>
                          <a:spcPct val="107000"/>
                        </a:lnSpc>
                        <a:spcAft>
                          <a:spcPts val="0"/>
                        </a:spcAft>
                      </a:pPr>
                      <a:r>
                        <a:rPr lang="fr-FR" sz="1400">
                          <a:effectLst/>
                        </a:rPr>
                        <a:t>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Ouro Guéladjo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2,1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2,1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98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77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175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627964843"/>
                  </a:ext>
                </a:extLst>
              </a:tr>
              <a:tr h="198810">
                <a:tc gridSpan="2">
                  <a:txBody>
                    <a:bodyPr/>
                    <a:lstStyle/>
                    <a:p>
                      <a:pPr algn="ctr">
                        <a:lnSpc>
                          <a:spcPct val="107000"/>
                        </a:lnSpc>
                        <a:spcAft>
                          <a:spcPts val="0"/>
                        </a:spcAft>
                      </a:pPr>
                      <a:r>
                        <a:rPr lang="fr-FR" sz="1400">
                          <a:effectLst/>
                        </a:rPr>
                        <a:t>Sous total 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2,1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2,1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98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77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175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111095197"/>
                  </a:ext>
                </a:extLst>
              </a:tr>
              <a:tr h="198810">
                <a:tc>
                  <a:txBody>
                    <a:bodyPr/>
                    <a:lstStyle/>
                    <a:p>
                      <a:pPr>
                        <a:lnSpc>
                          <a:spcPct val="107000"/>
                        </a:lnSpc>
                        <a:spcAft>
                          <a:spcPts val="0"/>
                        </a:spcAft>
                      </a:pPr>
                      <a:r>
                        <a:rPr lang="fr-FR" sz="1400">
                          <a:effectLst/>
                        </a:rPr>
                        <a:t>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Tagazar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5,03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5,03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342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422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1285913465"/>
                  </a:ext>
                </a:extLst>
              </a:tr>
              <a:tr h="198810">
                <a:tc gridSpan="2">
                  <a:txBody>
                    <a:bodyPr/>
                    <a:lstStyle/>
                    <a:p>
                      <a:pPr algn="ctr">
                        <a:lnSpc>
                          <a:spcPct val="107000"/>
                        </a:lnSpc>
                        <a:spcAft>
                          <a:spcPts val="0"/>
                        </a:spcAft>
                      </a:pPr>
                      <a:r>
                        <a:rPr lang="fr-FR" sz="1400">
                          <a:effectLst/>
                        </a:rPr>
                        <a:t>Sous total 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5,03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5,03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100%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342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422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669656383"/>
                  </a:ext>
                </a:extLst>
              </a:tr>
              <a:tr h="198810">
                <a:tc>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3,13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3,13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21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96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117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2552481869"/>
                  </a:ext>
                </a:extLst>
              </a:tr>
              <a:tr h="198810">
                <a:tc gridSpan="2">
                  <a:txBody>
                    <a:bodyPr/>
                    <a:lstStyle/>
                    <a:p>
                      <a:pPr algn="ctr">
                        <a:lnSpc>
                          <a:spcPct val="107000"/>
                        </a:lnSpc>
                        <a:spcAft>
                          <a:spcPts val="0"/>
                        </a:spcAft>
                      </a:pPr>
                      <a:r>
                        <a:rPr lang="fr-FR" sz="1400">
                          <a:effectLst/>
                        </a:rPr>
                        <a:t>Sous total 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3,13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3,13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21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96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117</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20254131"/>
                  </a:ext>
                </a:extLst>
              </a:tr>
              <a:tr h="198810">
                <a:tc>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4,2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66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479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545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1970648658"/>
                  </a:ext>
                </a:extLst>
              </a:tr>
              <a:tr h="198810">
                <a:tc gridSpan="2">
                  <a:txBody>
                    <a:bodyPr/>
                    <a:lstStyle/>
                    <a:p>
                      <a:pPr algn="ctr">
                        <a:lnSpc>
                          <a:spcPct val="107000"/>
                        </a:lnSpc>
                        <a:spcAft>
                          <a:spcPts val="0"/>
                        </a:spcAft>
                      </a:pPr>
                      <a:r>
                        <a:rPr lang="fr-FR" sz="1400">
                          <a:effectLst/>
                        </a:rPr>
                        <a:t>Sous total 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4,2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66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479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545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769870820"/>
                  </a:ext>
                </a:extLst>
              </a:tr>
              <a:tr h="198810">
                <a:tc>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3,55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3,55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408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426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834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133448783"/>
                  </a:ext>
                </a:extLst>
              </a:tr>
              <a:tr h="198810">
                <a:tc gridSpan="2">
                  <a:txBody>
                    <a:bodyPr/>
                    <a:lstStyle/>
                    <a:p>
                      <a:pPr algn="ctr">
                        <a:lnSpc>
                          <a:spcPct val="107000"/>
                        </a:lnSpc>
                        <a:spcAft>
                          <a:spcPts val="0"/>
                        </a:spcAft>
                      </a:pPr>
                      <a:r>
                        <a:rPr lang="fr-FR" sz="1400">
                          <a:effectLst/>
                        </a:rPr>
                        <a:t>Sous total 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hMerge="1">
                  <a:txBody>
                    <a:bodyPr/>
                    <a:lstStyle/>
                    <a:p>
                      <a:endParaRPr lang="fr-FR"/>
                    </a:p>
                  </a:txBody>
                  <a:tcPr/>
                </a:tc>
                <a:tc>
                  <a:txBody>
                    <a:bodyPr/>
                    <a:lstStyle/>
                    <a:p>
                      <a:pPr algn="ctr">
                        <a:lnSpc>
                          <a:spcPct val="107000"/>
                        </a:lnSpc>
                        <a:spcAft>
                          <a:spcPts val="0"/>
                        </a:spcAft>
                      </a:pPr>
                      <a:r>
                        <a:rPr lang="fr-FR" sz="1400">
                          <a:effectLst/>
                        </a:rPr>
                        <a:t>3,55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3,55</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408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a:effectLst/>
                        </a:rPr>
                        <a:t>426</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gn="ctr">
                        <a:lnSpc>
                          <a:spcPct val="107000"/>
                        </a:lnSpc>
                        <a:spcAft>
                          <a:spcPts val="0"/>
                        </a:spcAft>
                      </a:pPr>
                      <a:r>
                        <a:rPr lang="fr-FR" sz="1400" dirty="0">
                          <a:effectLst/>
                        </a:rPr>
                        <a:t>834</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ctr"/>
                </a:tc>
                <a:extLst>
                  <a:ext uri="{0D108BD9-81ED-4DB2-BD59-A6C34878D82A}">
                    <a16:rowId xmlns:a16="http://schemas.microsoft.com/office/drawing/2014/main" val="3595564572"/>
                  </a:ext>
                </a:extLst>
              </a:tr>
              <a:tr h="198810">
                <a:tc gridSpan="2">
                  <a:txBody>
                    <a:bodyPr/>
                    <a:lstStyle/>
                    <a:p>
                      <a:pPr algn="ctr">
                        <a:lnSpc>
                          <a:spcPct val="107000"/>
                        </a:lnSpc>
                        <a:spcAft>
                          <a:spcPts val="0"/>
                        </a:spcAft>
                      </a:pPr>
                      <a:r>
                        <a:rPr lang="fr-FR" sz="1400">
                          <a:effectLst/>
                        </a:rPr>
                        <a:t>Total General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hMerge="1">
                  <a:txBody>
                    <a:bodyPr/>
                    <a:lstStyle/>
                    <a:p>
                      <a:endParaRPr lang="fr-FR"/>
                    </a:p>
                  </a:txBody>
                  <a:tcPr/>
                </a:tc>
                <a:tc>
                  <a:txBody>
                    <a:bodyPr/>
                    <a:lstStyle/>
                    <a:p>
                      <a:pPr algn="ctr">
                        <a:lnSpc>
                          <a:spcPct val="107000"/>
                        </a:lnSpc>
                        <a:spcAft>
                          <a:spcPts val="0"/>
                        </a:spcAft>
                      </a:pPr>
                      <a:r>
                        <a:rPr lang="fr-FR" sz="1400">
                          <a:effectLst/>
                        </a:rPr>
                        <a:t>30,81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30,81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1289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3264</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gn="ctr">
                        <a:lnSpc>
                          <a:spcPct val="107000"/>
                        </a:lnSpc>
                        <a:spcAft>
                          <a:spcPts val="0"/>
                        </a:spcAft>
                      </a:pPr>
                      <a:r>
                        <a:rPr lang="fr-FR" sz="1400">
                          <a:effectLst/>
                        </a:rPr>
                        <a:t>4553</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0071" marR="40071" marT="0" marB="0" anchor="b"/>
                </a:tc>
                <a:extLst>
                  <a:ext uri="{0D108BD9-81ED-4DB2-BD59-A6C34878D82A}">
                    <a16:rowId xmlns:a16="http://schemas.microsoft.com/office/drawing/2014/main" val="567994814"/>
                  </a:ext>
                </a:extLst>
              </a:tr>
            </a:tbl>
          </a:graphicData>
        </a:graphic>
      </p:graphicFrame>
    </p:spTree>
    <p:extLst>
      <p:ext uri="{BB962C8B-B14F-4D97-AF65-F5344CB8AC3E}">
        <p14:creationId xmlns:p14="http://schemas.microsoft.com/office/powerpoint/2010/main" val="19542763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237067"/>
            <a:ext cx="8596668" cy="1693333"/>
          </a:xfrm>
        </p:spPr>
        <p:txBody>
          <a:bodyPr/>
          <a:lstStyle/>
          <a:p>
            <a:r>
              <a:rPr lang="fr-FR" dirty="0" smtClean="0"/>
              <a:t>5.2 Réalisations physiques</a:t>
            </a:r>
            <a:br>
              <a:rPr lang="fr-FR" dirty="0" smtClean="0"/>
            </a:br>
            <a:r>
              <a:rPr lang="fr-FR" dirty="0" smtClean="0"/>
              <a:t>5.2.2 Ensemencement</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227587703"/>
              </p:ext>
            </p:extLst>
          </p:nvPr>
        </p:nvGraphicFramePr>
        <p:xfrm>
          <a:off x="795867" y="1507067"/>
          <a:ext cx="8737599" cy="5170211"/>
        </p:xfrm>
        <a:graphic>
          <a:graphicData uri="http://schemas.openxmlformats.org/drawingml/2006/table">
            <a:tbl>
              <a:tblPr firstRow="1" firstCol="1" bandRow="1">
                <a:tableStyleId>{5C22544A-7EE6-4342-B048-85BDC9FD1C3A}</a:tableStyleId>
              </a:tblPr>
              <a:tblGrid>
                <a:gridCol w="1170874">
                  <a:extLst>
                    <a:ext uri="{9D8B030D-6E8A-4147-A177-3AD203B41FA5}">
                      <a16:colId xmlns:a16="http://schemas.microsoft.com/office/drawing/2014/main" val="2581031018"/>
                    </a:ext>
                  </a:extLst>
                </a:gridCol>
                <a:gridCol w="206759">
                  <a:extLst>
                    <a:ext uri="{9D8B030D-6E8A-4147-A177-3AD203B41FA5}">
                      <a16:colId xmlns:a16="http://schemas.microsoft.com/office/drawing/2014/main" val="3636203684"/>
                    </a:ext>
                  </a:extLst>
                </a:gridCol>
                <a:gridCol w="1075687">
                  <a:extLst>
                    <a:ext uri="{9D8B030D-6E8A-4147-A177-3AD203B41FA5}">
                      <a16:colId xmlns:a16="http://schemas.microsoft.com/office/drawing/2014/main" val="3988102677"/>
                    </a:ext>
                  </a:extLst>
                </a:gridCol>
                <a:gridCol w="646003">
                  <a:extLst>
                    <a:ext uri="{9D8B030D-6E8A-4147-A177-3AD203B41FA5}">
                      <a16:colId xmlns:a16="http://schemas.microsoft.com/office/drawing/2014/main" val="1864274707"/>
                    </a:ext>
                  </a:extLst>
                </a:gridCol>
                <a:gridCol w="947381">
                  <a:extLst>
                    <a:ext uri="{9D8B030D-6E8A-4147-A177-3AD203B41FA5}">
                      <a16:colId xmlns:a16="http://schemas.microsoft.com/office/drawing/2014/main" val="1383049419"/>
                    </a:ext>
                  </a:extLst>
                </a:gridCol>
                <a:gridCol w="947381">
                  <a:extLst>
                    <a:ext uri="{9D8B030D-6E8A-4147-A177-3AD203B41FA5}">
                      <a16:colId xmlns:a16="http://schemas.microsoft.com/office/drawing/2014/main" val="4007217524"/>
                    </a:ext>
                  </a:extLst>
                </a:gridCol>
                <a:gridCol w="788799">
                  <a:extLst>
                    <a:ext uri="{9D8B030D-6E8A-4147-A177-3AD203B41FA5}">
                      <a16:colId xmlns:a16="http://schemas.microsoft.com/office/drawing/2014/main" val="3874244940"/>
                    </a:ext>
                  </a:extLst>
                </a:gridCol>
                <a:gridCol w="788799">
                  <a:extLst>
                    <a:ext uri="{9D8B030D-6E8A-4147-A177-3AD203B41FA5}">
                      <a16:colId xmlns:a16="http://schemas.microsoft.com/office/drawing/2014/main" val="4072437401"/>
                    </a:ext>
                  </a:extLst>
                </a:gridCol>
                <a:gridCol w="1082958">
                  <a:extLst>
                    <a:ext uri="{9D8B030D-6E8A-4147-A177-3AD203B41FA5}">
                      <a16:colId xmlns:a16="http://schemas.microsoft.com/office/drawing/2014/main" val="1811398347"/>
                    </a:ext>
                  </a:extLst>
                </a:gridCol>
                <a:gridCol w="1082958">
                  <a:extLst>
                    <a:ext uri="{9D8B030D-6E8A-4147-A177-3AD203B41FA5}">
                      <a16:colId xmlns:a16="http://schemas.microsoft.com/office/drawing/2014/main" val="1897300315"/>
                    </a:ext>
                  </a:extLst>
                </a:gridCol>
              </a:tblGrid>
              <a:tr h="241349">
                <a:tc rowSpan="3" gridSpan="2">
                  <a:txBody>
                    <a:bodyPr/>
                    <a:lstStyle/>
                    <a:p>
                      <a:pPr algn="ctr">
                        <a:lnSpc>
                          <a:spcPct val="107000"/>
                        </a:lnSpc>
                        <a:spcAft>
                          <a:spcPts val="0"/>
                        </a:spcAft>
                      </a:pPr>
                      <a:r>
                        <a:rPr lang="fr-FR" sz="1400" dirty="0">
                          <a:effectLst/>
                        </a:rPr>
                        <a:t>Départements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rowSpan="3" hMerge="1">
                  <a:txBody>
                    <a:bodyPr/>
                    <a:lstStyle/>
                    <a:p>
                      <a:pPr algn="ctr">
                        <a:lnSpc>
                          <a:spcPct val="107000"/>
                        </a:lnSpc>
                        <a:spcAft>
                          <a:spcPts val="0"/>
                        </a:spcAft>
                      </a:pP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rowSpan="3">
                  <a:txBody>
                    <a:bodyPr/>
                    <a:lstStyle/>
                    <a:p>
                      <a:pPr algn="ctr">
                        <a:lnSpc>
                          <a:spcPct val="107000"/>
                        </a:lnSpc>
                        <a:spcAft>
                          <a:spcPts val="0"/>
                        </a:spcAft>
                      </a:pPr>
                      <a:r>
                        <a:rPr lang="fr-FR" sz="1400" dirty="0">
                          <a:effectLst/>
                        </a:rPr>
                        <a:t>Communes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gridSpan="6">
                  <a:txBody>
                    <a:bodyPr/>
                    <a:lstStyle/>
                    <a:p>
                      <a:pPr algn="ctr">
                        <a:lnSpc>
                          <a:spcPct val="107000"/>
                        </a:lnSpc>
                        <a:spcAft>
                          <a:spcPts val="0"/>
                        </a:spcAft>
                      </a:pPr>
                      <a:r>
                        <a:rPr lang="fr-FR" sz="1100">
                          <a:effectLst/>
                        </a:rPr>
                        <a:t>Ensemencement   2018 - 2022 (Ha)</a:t>
                      </a:r>
                      <a:endParaRPr lang="fr-FR" sz="10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rowSpan="3">
                  <a:txBody>
                    <a:bodyPr/>
                    <a:lstStyle/>
                    <a:p>
                      <a:pPr algn="ctr">
                        <a:lnSpc>
                          <a:spcPct val="107000"/>
                        </a:lnSpc>
                        <a:spcAft>
                          <a:spcPts val="0"/>
                        </a:spcAft>
                      </a:pPr>
                      <a:r>
                        <a:rPr lang="fr-FR" sz="1400">
                          <a:effectLst/>
                        </a:rPr>
                        <a:t>Observations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24816715"/>
                  </a:ext>
                </a:extLst>
              </a:tr>
              <a:tr h="248642">
                <a:tc gridSpan="2" vMerge="1">
                  <a:txBody>
                    <a:bodyPr/>
                    <a:lstStyle/>
                    <a:p>
                      <a:endParaRPr lang="fr-FR"/>
                    </a:p>
                  </a:txBody>
                  <a:tcPr/>
                </a:tc>
                <a:tc hMerge="1" vMerge="1">
                  <a:txBody>
                    <a:bodyPr/>
                    <a:lstStyle/>
                    <a:p>
                      <a:endParaRPr lang="fr-FR"/>
                    </a:p>
                  </a:txBody>
                  <a:tcPr/>
                </a:tc>
                <a:tc vMerge="1">
                  <a:txBody>
                    <a:bodyPr/>
                    <a:lstStyle/>
                    <a:p>
                      <a:endParaRPr lang="fr-FR"/>
                    </a:p>
                  </a:txBody>
                  <a:tcPr/>
                </a:tc>
                <a:tc rowSpan="2">
                  <a:txBody>
                    <a:bodyPr/>
                    <a:lstStyle/>
                    <a:p>
                      <a:pPr algn="ctr">
                        <a:lnSpc>
                          <a:spcPct val="107000"/>
                        </a:lnSpc>
                        <a:spcAft>
                          <a:spcPts val="0"/>
                        </a:spcAft>
                      </a:pPr>
                      <a:r>
                        <a:rPr lang="fr-FR" sz="1400" dirty="0">
                          <a:effectLst/>
                        </a:rPr>
                        <a:t>Prévues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rowSpan="2">
                  <a:txBody>
                    <a:bodyPr/>
                    <a:lstStyle/>
                    <a:p>
                      <a:pPr algn="ctr">
                        <a:lnSpc>
                          <a:spcPct val="107000"/>
                        </a:lnSpc>
                        <a:spcAft>
                          <a:spcPts val="0"/>
                        </a:spcAft>
                      </a:pPr>
                      <a:r>
                        <a:rPr lang="fr-FR" sz="1400">
                          <a:effectLst/>
                        </a:rPr>
                        <a:t>Réalisées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rowSpan="2">
                  <a:txBody>
                    <a:bodyPr/>
                    <a:lstStyle/>
                    <a:p>
                      <a:pPr algn="ctr">
                        <a:lnSpc>
                          <a:spcPct val="107000"/>
                        </a:lnSpc>
                        <a:spcAft>
                          <a:spcPts val="0"/>
                        </a:spcAft>
                      </a:pPr>
                      <a:r>
                        <a:rPr lang="fr-FR" sz="1400">
                          <a:effectLst/>
                        </a:rPr>
                        <a:t>Taux de réalisation</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gridSpan="3">
                  <a:txBody>
                    <a:bodyPr/>
                    <a:lstStyle/>
                    <a:p>
                      <a:pPr algn="ctr">
                        <a:lnSpc>
                          <a:spcPct val="107000"/>
                        </a:lnSpc>
                        <a:spcAft>
                          <a:spcPts val="0"/>
                        </a:spcAft>
                      </a:pPr>
                      <a:r>
                        <a:rPr lang="fr-FR" sz="1400">
                          <a:effectLst/>
                        </a:rPr>
                        <a:t>Nombre de Bénéficiaires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hMerge="1">
                  <a:txBody>
                    <a:bodyPr/>
                    <a:lstStyle/>
                    <a:p>
                      <a:endParaRPr lang="fr-FR"/>
                    </a:p>
                  </a:txBody>
                  <a:tcPr/>
                </a:tc>
                <a:tc hMerge="1">
                  <a:txBody>
                    <a:bodyPr/>
                    <a:lstStyle/>
                    <a:p>
                      <a:endParaRPr lang="fr-FR"/>
                    </a:p>
                  </a:txBody>
                  <a:tcPr/>
                </a:tc>
                <a:tc vMerge="1">
                  <a:txBody>
                    <a:bodyPr/>
                    <a:lstStyle/>
                    <a:p>
                      <a:endParaRPr lang="fr-FR"/>
                    </a:p>
                  </a:txBody>
                  <a:tcPr/>
                </a:tc>
                <a:extLst>
                  <a:ext uri="{0D108BD9-81ED-4DB2-BD59-A6C34878D82A}">
                    <a16:rowId xmlns:a16="http://schemas.microsoft.com/office/drawing/2014/main" val="2295837617"/>
                  </a:ext>
                </a:extLst>
              </a:tr>
              <a:tr h="475295">
                <a:tc gridSpan="2" vMerge="1">
                  <a:txBody>
                    <a:bodyPr/>
                    <a:lstStyle/>
                    <a:p>
                      <a:endParaRPr lang="fr-FR"/>
                    </a:p>
                  </a:txBody>
                  <a:tcPr/>
                </a:tc>
                <a:tc hMerge="1"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vMerge="1">
                  <a:txBody>
                    <a:bodyPr/>
                    <a:lstStyle/>
                    <a:p>
                      <a:endParaRPr lang="fr-FR"/>
                    </a:p>
                  </a:txBody>
                  <a:tcPr/>
                </a:tc>
                <a:tc>
                  <a:txBody>
                    <a:bodyPr/>
                    <a:lstStyle/>
                    <a:p>
                      <a:pPr>
                        <a:lnSpc>
                          <a:spcPct val="107000"/>
                        </a:lnSpc>
                        <a:spcAft>
                          <a:spcPts val="0"/>
                        </a:spcAft>
                      </a:pPr>
                      <a:r>
                        <a:rPr lang="fr-FR" sz="1400">
                          <a:effectLst/>
                        </a:rPr>
                        <a:t>Homme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a:txBody>
                    <a:bodyPr/>
                    <a:lstStyle/>
                    <a:p>
                      <a:pPr algn="ctr">
                        <a:lnSpc>
                          <a:spcPct val="107000"/>
                        </a:lnSpc>
                        <a:spcAft>
                          <a:spcPts val="0"/>
                        </a:spcAft>
                      </a:pPr>
                      <a:r>
                        <a:rPr lang="fr-FR" sz="1400">
                          <a:effectLst/>
                        </a:rPr>
                        <a:t> Femme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ctr">
                        <a:lnSpc>
                          <a:spcPct val="107000"/>
                        </a:lnSpc>
                        <a:spcAft>
                          <a:spcPts val="0"/>
                        </a:spcAft>
                      </a:pPr>
                      <a:r>
                        <a:rPr lang="fr-FR" sz="1400">
                          <a:effectLst/>
                        </a:rPr>
                        <a:t> Total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vMerge="1">
                  <a:txBody>
                    <a:bodyPr/>
                    <a:lstStyle/>
                    <a:p>
                      <a:endParaRPr lang="fr-FR"/>
                    </a:p>
                  </a:txBody>
                  <a:tcPr/>
                </a:tc>
                <a:extLst>
                  <a:ext uri="{0D108BD9-81ED-4DB2-BD59-A6C34878D82A}">
                    <a16:rowId xmlns:a16="http://schemas.microsoft.com/office/drawing/2014/main" val="1146112044"/>
                  </a:ext>
                </a:extLst>
              </a:tr>
              <a:tr h="248642">
                <a:tc rowSpan="4" gridSpan="2">
                  <a:txBody>
                    <a:bodyPr/>
                    <a:lstStyle/>
                    <a:p>
                      <a:pPr algn="ct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rowSpan="4" hMerge="1">
                  <a:txBody>
                    <a:bodyPr/>
                    <a:lstStyle/>
                    <a:p>
                      <a:pPr>
                        <a:lnSpc>
                          <a:spcPct val="107000"/>
                        </a:lnSpc>
                        <a:spcAft>
                          <a:spcPts val="0"/>
                        </a:spcAft>
                      </a:pP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ctr">
                        <a:lnSpc>
                          <a:spcPct val="107000"/>
                        </a:lnSpc>
                        <a:spcAft>
                          <a:spcPts val="0"/>
                        </a:spcAft>
                      </a:pPr>
                      <a:r>
                        <a:rPr lang="fr-FR" sz="1400">
                          <a:effectLst/>
                        </a:rPr>
                        <a:t>200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ctr">
                        <a:lnSpc>
                          <a:spcPct val="107000"/>
                        </a:lnSpc>
                        <a:spcAft>
                          <a:spcPts val="0"/>
                        </a:spcAft>
                      </a:pPr>
                      <a:r>
                        <a:rPr lang="fr-FR" sz="1400">
                          <a:effectLst/>
                        </a:rPr>
                        <a:t>200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2100526576"/>
                  </a:ext>
                </a:extLst>
              </a:tr>
              <a:tr h="248642">
                <a:tc gridSpan="2" vMerge="1">
                  <a:txBody>
                    <a:bodyPr/>
                    <a:lstStyle/>
                    <a:p>
                      <a:endParaRPr lang="fr-FR"/>
                    </a:p>
                  </a:txBody>
                  <a:tcPr/>
                </a:tc>
                <a:tc hMerge="1" vMerge="1">
                  <a:txBody>
                    <a:bodyPr/>
                    <a:lstStyle/>
                    <a:p>
                      <a:pPr>
                        <a:lnSpc>
                          <a:spcPct val="107000"/>
                        </a:lnSpc>
                        <a:spcAft>
                          <a:spcPts val="0"/>
                        </a:spcAft>
                      </a:pP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Kirtachi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1318727833"/>
                  </a:ext>
                </a:extLst>
              </a:tr>
              <a:tr h="248642">
                <a:tc gridSpan="2" vMerge="1">
                  <a:txBody>
                    <a:bodyPr/>
                    <a:lstStyle/>
                    <a:p>
                      <a:endParaRPr lang="fr-FR"/>
                    </a:p>
                  </a:txBody>
                  <a:tcPr/>
                </a:tc>
                <a:tc hMerge="1" vMerge="1">
                  <a:txBody>
                    <a:bodyPr/>
                    <a:lstStyle/>
                    <a:p>
                      <a:pPr>
                        <a:lnSpc>
                          <a:spcPct val="107000"/>
                        </a:lnSpc>
                        <a:spcAft>
                          <a:spcPts val="0"/>
                        </a:spcAft>
                      </a:pP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Bitinkodji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2711067349"/>
                  </a:ext>
                </a:extLst>
              </a:tr>
              <a:tr h="248642">
                <a:tc gridSpan="2" vMerge="1">
                  <a:txBody>
                    <a:bodyPr/>
                    <a:lstStyle/>
                    <a:p>
                      <a:endParaRPr lang="fr-FR"/>
                    </a:p>
                  </a:txBody>
                  <a:tcPr/>
                </a:tc>
                <a:tc hMerge="1" vMerge="1">
                  <a:txBody>
                    <a:bodyPr/>
                    <a:lstStyle/>
                    <a:p>
                      <a:pPr>
                        <a:lnSpc>
                          <a:spcPct val="107000"/>
                        </a:lnSpc>
                        <a:spcAft>
                          <a:spcPts val="0"/>
                        </a:spcAft>
                      </a:pP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Namaro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dirty="0">
                          <a:effectLst/>
                        </a:rPr>
                        <a:t>100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1082164129"/>
                  </a:ext>
                </a:extLst>
              </a:tr>
              <a:tr h="248642">
                <a:tc gridSpan="3">
                  <a:txBody>
                    <a:bodyPr/>
                    <a:lstStyle/>
                    <a:p>
                      <a:pPr algn="ctr">
                        <a:lnSpc>
                          <a:spcPct val="107000"/>
                        </a:lnSpc>
                        <a:spcAft>
                          <a:spcPts val="0"/>
                        </a:spcAft>
                      </a:pPr>
                      <a:r>
                        <a:rPr lang="fr-FR" sz="1400">
                          <a:effectLst/>
                        </a:rPr>
                        <a:t>Sous total 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hMerge="1">
                  <a:txBody>
                    <a:bodyPr/>
                    <a:lstStyle/>
                    <a:p>
                      <a:endParaRPr lang="fr-FR"/>
                    </a:p>
                  </a:txBody>
                  <a:tcPr/>
                </a:tc>
                <a:tc hMerge="1">
                  <a:txBody>
                    <a:bodyPr/>
                    <a:lstStyle/>
                    <a:p>
                      <a:endParaRPr lang="fr-FR"/>
                    </a:p>
                  </a:txBody>
                  <a:tcPr/>
                </a:tc>
                <a:tc>
                  <a:txBody>
                    <a:bodyPr/>
                    <a:lstStyle/>
                    <a:p>
                      <a:pPr algn="r">
                        <a:lnSpc>
                          <a:spcPct val="107000"/>
                        </a:lnSpc>
                        <a:spcAft>
                          <a:spcPts val="0"/>
                        </a:spcAft>
                      </a:pPr>
                      <a:r>
                        <a:rPr lang="fr-FR" sz="1400">
                          <a:effectLst/>
                        </a:rPr>
                        <a:t>700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700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573025042"/>
                  </a:ext>
                </a:extLst>
              </a:tr>
              <a:tr h="475295">
                <a:tc>
                  <a:txBody>
                    <a:bodyPr/>
                    <a:lstStyle/>
                    <a:p>
                      <a:pPr algn="ctr">
                        <a:lnSpc>
                          <a:spcPct val="107000"/>
                        </a:lnSpc>
                        <a:spcAft>
                          <a:spcPts val="0"/>
                        </a:spcAft>
                      </a:pPr>
                      <a:r>
                        <a:rPr lang="fr-FR" sz="1400">
                          <a:effectLst/>
                        </a:rPr>
                        <a:t>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gridSpan="2">
                  <a:txBody>
                    <a:bodyPr/>
                    <a:lstStyle/>
                    <a:p>
                      <a:pPr>
                        <a:lnSpc>
                          <a:spcPct val="107000"/>
                        </a:lnSpc>
                        <a:spcAft>
                          <a:spcPts val="0"/>
                        </a:spcAft>
                      </a:pPr>
                      <a:r>
                        <a:rPr lang="fr-FR" sz="1400">
                          <a:effectLst/>
                        </a:rPr>
                        <a:t>Ouro Gueladjo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hMerge="1">
                  <a:txBody>
                    <a:bodyPr/>
                    <a:lstStyle/>
                    <a:p>
                      <a:endParaRPr lang="fr-FR"/>
                    </a:p>
                  </a:txBody>
                  <a:tcP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dirty="0">
                          <a:effectLst/>
                        </a:rPr>
                        <a:t>350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1899661972"/>
                  </a:ext>
                </a:extLst>
              </a:tr>
              <a:tr h="248642">
                <a:tc gridSpan="3">
                  <a:txBody>
                    <a:bodyPr/>
                    <a:lstStyle/>
                    <a:p>
                      <a:pPr algn="ctr">
                        <a:lnSpc>
                          <a:spcPct val="107000"/>
                        </a:lnSpc>
                        <a:spcAft>
                          <a:spcPts val="0"/>
                        </a:spcAft>
                      </a:pPr>
                      <a:r>
                        <a:rPr lang="fr-FR" sz="1400">
                          <a:effectLst/>
                        </a:rPr>
                        <a:t>Sous total 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hMerge="1">
                  <a:txBody>
                    <a:bodyPr/>
                    <a:lstStyle/>
                    <a:p>
                      <a:endParaRPr lang="fr-FR"/>
                    </a:p>
                  </a:txBody>
                  <a:tcPr/>
                </a:tc>
                <a:tc hMerge="1">
                  <a:txBody>
                    <a:bodyPr/>
                    <a:lstStyle/>
                    <a:p>
                      <a:endParaRPr lang="fr-FR"/>
                    </a:p>
                  </a:txBody>
                  <a:tcP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1622842369"/>
                  </a:ext>
                </a:extLst>
              </a:tr>
              <a:tr h="248642">
                <a:tc>
                  <a:txBody>
                    <a:bodyPr/>
                    <a:lstStyle/>
                    <a:p>
                      <a:pPr>
                        <a:lnSpc>
                          <a:spcPct val="107000"/>
                        </a:lnSpc>
                        <a:spcAft>
                          <a:spcPts val="0"/>
                        </a:spcAft>
                      </a:pPr>
                      <a:r>
                        <a:rPr lang="fr-FR" sz="1400">
                          <a:effectLst/>
                        </a:rPr>
                        <a:t>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gridSpan="2">
                  <a:txBody>
                    <a:bodyPr/>
                    <a:lstStyle/>
                    <a:p>
                      <a:pPr>
                        <a:lnSpc>
                          <a:spcPct val="107000"/>
                        </a:lnSpc>
                        <a:spcAft>
                          <a:spcPts val="0"/>
                        </a:spcAft>
                      </a:pPr>
                      <a:r>
                        <a:rPr lang="fr-FR" sz="1400">
                          <a:effectLst/>
                        </a:rPr>
                        <a:t>Tagazar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hMerge="1">
                  <a:txBody>
                    <a:bodyPr/>
                    <a:lstStyle/>
                    <a:p>
                      <a:endParaRPr lang="fr-FR"/>
                    </a:p>
                  </a:txBody>
                  <a:tcPr/>
                </a:tc>
                <a:tc>
                  <a:txBody>
                    <a:bodyPr/>
                    <a:lstStyle/>
                    <a:p>
                      <a:pPr algn="r">
                        <a:lnSpc>
                          <a:spcPct val="107000"/>
                        </a:lnSpc>
                        <a:spcAft>
                          <a:spcPts val="0"/>
                        </a:spcAft>
                      </a:pPr>
                      <a:r>
                        <a:rPr lang="fr-FR" sz="1400">
                          <a:effectLst/>
                        </a:rPr>
                        <a:t>510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510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3509672929"/>
                  </a:ext>
                </a:extLst>
              </a:tr>
              <a:tr h="248642">
                <a:tc gridSpan="3">
                  <a:txBody>
                    <a:bodyPr/>
                    <a:lstStyle/>
                    <a:p>
                      <a:pPr algn="ctr">
                        <a:lnSpc>
                          <a:spcPct val="107000"/>
                        </a:lnSpc>
                        <a:spcAft>
                          <a:spcPts val="0"/>
                        </a:spcAft>
                      </a:pPr>
                      <a:r>
                        <a:rPr lang="fr-FR" sz="1400">
                          <a:effectLst/>
                        </a:rPr>
                        <a:t>Sous total 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hMerge="1">
                  <a:txBody>
                    <a:bodyPr/>
                    <a:lstStyle/>
                    <a:p>
                      <a:endParaRPr lang="fr-FR"/>
                    </a:p>
                  </a:txBody>
                  <a:tcPr/>
                </a:tc>
                <a:tc hMerge="1">
                  <a:txBody>
                    <a:bodyPr/>
                    <a:lstStyle/>
                    <a:p>
                      <a:endParaRPr lang="fr-FR"/>
                    </a:p>
                  </a:txBody>
                  <a:tcPr/>
                </a:tc>
                <a:tc>
                  <a:txBody>
                    <a:bodyPr/>
                    <a:lstStyle/>
                    <a:p>
                      <a:pPr algn="r">
                        <a:lnSpc>
                          <a:spcPct val="107000"/>
                        </a:lnSpc>
                        <a:spcAft>
                          <a:spcPts val="0"/>
                        </a:spcAft>
                      </a:pPr>
                      <a:r>
                        <a:rPr lang="fr-FR" sz="1400">
                          <a:effectLst/>
                        </a:rPr>
                        <a:t>510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510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886559100"/>
                  </a:ext>
                </a:extLst>
              </a:tr>
              <a:tr h="248642">
                <a:tc>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gridSpan="2">
                  <a:txBody>
                    <a:bodyPr/>
                    <a:lstStyle/>
                    <a:p>
                      <a:pP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hMerge="1">
                  <a:txBody>
                    <a:bodyPr/>
                    <a:lstStyle/>
                    <a:p>
                      <a:endParaRPr lang="fr-FR"/>
                    </a:p>
                  </a:txBody>
                  <a:tcP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2895522787"/>
                  </a:ext>
                </a:extLst>
              </a:tr>
              <a:tr h="248642">
                <a:tc gridSpan="3">
                  <a:txBody>
                    <a:bodyPr/>
                    <a:lstStyle/>
                    <a:p>
                      <a:pPr algn="ctr">
                        <a:lnSpc>
                          <a:spcPct val="107000"/>
                        </a:lnSpc>
                        <a:spcAft>
                          <a:spcPts val="0"/>
                        </a:spcAft>
                      </a:pPr>
                      <a:r>
                        <a:rPr lang="fr-FR" sz="1400">
                          <a:effectLst/>
                        </a:rPr>
                        <a:t>Sous total 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hMerge="1">
                  <a:txBody>
                    <a:bodyPr/>
                    <a:lstStyle/>
                    <a:p>
                      <a:endParaRPr lang="fr-FR"/>
                    </a:p>
                  </a:txBody>
                  <a:tcPr/>
                </a:tc>
                <a:tc hMerge="1">
                  <a:txBody>
                    <a:bodyPr/>
                    <a:lstStyle/>
                    <a:p>
                      <a:endParaRPr lang="fr-FR"/>
                    </a:p>
                  </a:txBody>
                  <a:tcP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350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3854383073"/>
                  </a:ext>
                </a:extLst>
              </a:tr>
              <a:tr h="248642">
                <a:tc>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gridSpan="2">
                  <a:txBody>
                    <a:bodyPr/>
                    <a:lstStyle/>
                    <a:p>
                      <a:pP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hMerge="1">
                  <a:txBody>
                    <a:bodyPr/>
                    <a:lstStyle/>
                    <a:p>
                      <a:endParaRPr lang="fr-FR"/>
                    </a:p>
                  </a:txBody>
                  <a:tcPr/>
                </a:tc>
                <a:tc>
                  <a:txBody>
                    <a:bodyPr/>
                    <a:lstStyle/>
                    <a:p>
                      <a:pPr algn="r">
                        <a:lnSpc>
                          <a:spcPct val="107000"/>
                        </a:lnSpc>
                        <a:spcAft>
                          <a:spcPts val="0"/>
                        </a:spcAft>
                      </a:pPr>
                      <a:r>
                        <a:rPr lang="fr-FR" sz="1400">
                          <a:effectLst/>
                        </a:rPr>
                        <a:t>180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1189878339"/>
                  </a:ext>
                </a:extLst>
              </a:tr>
              <a:tr h="248642">
                <a:tc gridSpan="3">
                  <a:txBody>
                    <a:bodyPr/>
                    <a:lstStyle/>
                    <a:p>
                      <a:pPr algn="ctr">
                        <a:lnSpc>
                          <a:spcPct val="107000"/>
                        </a:lnSpc>
                        <a:spcAft>
                          <a:spcPts val="0"/>
                        </a:spcAft>
                      </a:pPr>
                      <a:r>
                        <a:rPr lang="fr-FR" sz="1400">
                          <a:effectLst/>
                        </a:rPr>
                        <a:t>Sous total 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hMerge="1">
                  <a:txBody>
                    <a:bodyPr/>
                    <a:lstStyle/>
                    <a:p>
                      <a:endParaRPr lang="fr-FR"/>
                    </a:p>
                  </a:txBody>
                  <a:tcPr/>
                </a:tc>
                <a:tc hMerge="1">
                  <a:txBody>
                    <a:bodyPr/>
                    <a:lstStyle/>
                    <a:p>
                      <a:endParaRPr lang="fr-FR"/>
                    </a:p>
                  </a:txBody>
                  <a:tcPr/>
                </a:tc>
                <a:tc>
                  <a:txBody>
                    <a:bodyPr/>
                    <a:lstStyle/>
                    <a:p>
                      <a:pPr algn="r">
                        <a:lnSpc>
                          <a:spcPct val="107000"/>
                        </a:lnSpc>
                        <a:spcAft>
                          <a:spcPts val="0"/>
                        </a:spcAft>
                      </a:pPr>
                      <a:r>
                        <a:rPr lang="fr-FR" sz="1400">
                          <a:effectLst/>
                        </a:rPr>
                        <a:t>180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180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632297112"/>
                  </a:ext>
                </a:extLst>
              </a:tr>
              <a:tr h="248642">
                <a:tc>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gridSpan="2">
                  <a:txBody>
                    <a:bodyPr/>
                    <a:lstStyle/>
                    <a:p>
                      <a:pP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hMerge="1">
                  <a:txBody>
                    <a:bodyPr/>
                    <a:lstStyle/>
                    <a:p>
                      <a:endParaRPr lang="fr-FR"/>
                    </a:p>
                  </a:txBody>
                  <a:tcPr/>
                </a:tc>
                <a:tc>
                  <a:txBody>
                    <a:bodyPr/>
                    <a:lstStyle/>
                    <a:p>
                      <a:pPr algn="r">
                        <a:lnSpc>
                          <a:spcPct val="107000"/>
                        </a:lnSpc>
                        <a:spcAft>
                          <a:spcPts val="0"/>
                        </a:spcAft>
                      </a:pPr>
                      <a:r>
                        <a:rPr lang="fr-FR" sz="1400">
                          <a:effectLst/>
                        </a:rPr>
                        <a:t>200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200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51210107"/>
                  </a:ext>
                </a:extLst>
              </a:tr>
              <a:tr h="248642">
                <a:tc gridSpan="3">
                  <a:txBody>
                    <a:bodyPr/>
                    <a:lstStyle/>
                    <a:p>
                      <a:pPr algn="ctr">
                        <a:lnSpc>
                          <a:spcPct val="107000"/>
                        </a:lnSpc>
                        <a:spcAft>
                          <a:spcPts val="0"/>
                        </a:spcAft>
                      </a:pPr>
                      <a:r>
                        <a:rPr lang="fr-FR" sz="1400">
                          <a:effectLst/>
                        </a:rPr>
                        <a:t>Sous total 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hMerge="1">
                  <a:txBody>
                    <a:bodyPr/>
                    <a:lstStyle/>
                    <a:p>
                      <a:endParaRPr lang="fr-FR"/>
                    </a:p>
                  </a:txBody>
                  <a:tcPr/>
                </a:tc>
                <a:tc hMerge="1">
                  <a:txBody>
                    <a:bodyPr/>
                    <a:lstStyle/>
                    <a:p>
                      <a:endParaRPr lang="fr-FR"/>
                    </a:p>
                  </a:txBody>
                  <a:tcPr/>
                </a:tc>
                <a:tc>
                  <a:txBody>
                    <a:bodyPr/>
                    <a:lstStyle/>
                    <a:p>
                      <a:pPr algn="r">
                        <a:lnSpc>
                          <a:spcPct val="107000"/>
                        </a:lnSpc>
                        <a:spcAft>
                          <a:spcPts val="0"/>
                        </a:spcAft>
                      </a:pPr>
                      <a:r>
                        <a:rPr lang="fr-FR" sz="1400">
                          <a:effectLst/>
                        </a:rPr>
                        <a:t>200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200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ctr"/>
                </a:tc>
                <a:extLst>
                  <a:ext uri="{0D108BD9-81ED-4DB2-BD59-A6C34878D82A}">
                    <a16:rowId xmlns:a16="http://schemas.microsoft.com/office/drawing/2014/main" val="2560578336"/>
                  </a:ext>
                </a:extLst>
              </a:tr>
              <a:tr h="248642">
                <a:tc gridSpan="3">
                  <a:txBody>
                    <a:bodyPr/>
                    <a:lstStyle/>
                    <a:p>
                      <a:pPr algn="ctr">
                        <a:lnSpc>
                          <a:spcPct val="107000"/>
                        </a:lnSpc>
                        <a:spcAft>
                          <a:spcPts val="0"/>
                        </a:spcAft>
                      </a:pPr>
                      <a:r>
                        <a:rPr lang="fr-FR" sz="1400">
                          <a:effectLst/>
                        </a:rPr>
                        <a:t>Total General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hMerge="1">
                  <a:txBody>
                    <a:bodyPr/>
                    <a:lstStyle/>
                    <a:p>
                      <a:endParaRPr lang="fr-FR"/>
                    </a:p>
                  </a:txBody>
                  <a:tcPr/>
                </a:tc>
                <a:tc hMerge="1">
                  <a:txBody>
                    <a:bodyPr/>
                    <a:lstStyle/>
                    <a:p>
                      <a:endParaRPr lang="fr-FR"/>
                    </a:p>
                  </a:txBody>
                  <a:tcPr/>
                </a:tc>
                <a:tc>
                  <a:txBody>
                    <a:bodyPr/>
                    <a:lstStyle/>
                    <a:p>
                      <a:pPr algn="r">
                        <a:lnSpc>
                          <a:spcPct val="107000"/>
                        </a:lnSpc>
                        <a:spcAft>
                          <a:spcPts val="0"/>
                        </a:spcAft>
                      </a:pPr>
                      <a:r>
                        <a:rPr lang="fr-FR" sz="1400">
                          <a:effectLst/>
                        </a:rPr>
                        <a:t>2290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a:txBody>
                    <a:bodyPr/>
                    <a:lstStyle/>
                    <a:p>
                      <a:pPr algn="r">
                        <a:lnSpc>
                          <a:spcPct val="107000"/>
                        </a:lnSpc>
                        <a:spcAft>
                          <a:spcPts val="0"/>
                        </a:spcAft>
                      </a:pPr>
                      <a:r>
                        <a:rPr lang="fr-FR" sz="1400">
                          <a:effectLst/>
                        </a:rPr>
                        <a:t>2290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a:txBody>
                    <a:bodyPr/>
                    <a:lstStyle/>
                    <a:p>
                      <a:pPr algn="r">
                        <a:lnSpc>
                          <a:spcPct val="107000"/>
                        </a:lnSpc>
                        <a:spcAft>
                          <a:spcPts val="0"/>
                        </a:spcAft>
                      </a:pPr>
                      <a:r>
                        <a:rPr lang="fr-FR" sz="1400">
                          <a:effectLst/>
                        </a:rPr>
                        <a:t>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a:txBody>
                    <a:bodyPr/>
                    <a:lstStyle/>
                    <a:p>
                      <a:pPr>
                        <a:lnSpc>
                          <a:spcPct val="107000"/>
                        </a:lnSpc>
                        <a:spcAft>
                          <a:spcPts val="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tc>
                  <a:txBody>
                    <a:bodyPr/>
                    <a:lstStyle/>
                    <a:p>
                      <a:pPr>
                        <a:lnSpc>
                          <a:spcPct val="107000"/>
                        </a:lnSpc>
                        <a:spcAft>
                          <a:spcPts val="0"/>
                        </a:spcAft>
                      </a:pPr>
                      <a:r>
                        <a:rPr lang="fr-FR" sz="1400" dirty="0">
                          <a:effectLst/>
                        </a:rPr>
                        <a:t> </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41457" marR="41457" marT="0" marB="0" anchor="b"/>
                </a:tc>
                <a:extLst>
                  <a:ext uri="{0D108BD9-81ED-4DB2-BD59-A6C34878D82A}">
                    <a16:rowId xmlns:a16="http://schemas.microsoft.com/office/drawing/2014/main" val="2252983821"/>
                  </a:ext>
                </a:extLst>
              </a:tr>
            </a:tbl>
          </a:graphicData>
        </a:graphic>
      </p:graphicFrame>
    </p:spTree>
    <p:extLst>
      <p:ext uri="{BB962C8B-B14F-4D97-AF65-F5344CB8AC3E}">
        <p14:creationId xmlns:p14="http://schemas.microsoft.com/office/powerpoint/2010/main" val="178812425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1"/>
            <a:ext cx="8596668" cy="711199"/>
          </a:xfrm>
        </p:spPr>
        <p:txBody>
          <a:bodyPr/>
          <a:lstStyle/>
          <a:p>
            <a:r>
              <a:rPr lang="fr-FR" dirty="0" smtClean="0"/>
              <a:t>VI. Réalisations financières</a:t>
            </a: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235160496"/>
              </p:ext>
            </p:extLst>
          </p:nvPr>
        </p:nvGraphicFramePr>
        <p:xfrm>
          <a:off x="677333" y="880538"/>
          <a:ext cx="8737599" cy="5885812"/>
        </p:xfrm>
        <a:graphic>
          <a:graphicData uri="http://schemas.openxmlformats.org/drawingml/2006/table">
            <a:tbl>
              <a:tblPr firstRow="1" firstCol="1" bandRow="1">
                <a:tableStyleId>{5C22544A-7EE6-4342-B048-85BDC9FD1C3A}</a:tableStyleId>
              </a:tblPr>
              <a:tblGrid>
                <a:gridCol w="1108158">
                  <a:extLst>
                    <a:ext uri="{9D8B030D-6E8A-4147-A177-3AD203B41FA5}">
                      <a16:colId xmlns:a16="http://schemas.microsoft.com/office/drawing/2014/main" val="2687617726"/>
                    </a:ext>
                  </a:extLst>
                </a:gridCol>
                <a:gridCol w="894395">
                  <a:extLst>
                    <a:ext uri="{9D8B030D-6E8A-4147-A177-3AD203B41FA5}">
                      <a16:colId xmlns:a16="http://schemas.microsoft.com/office/drawing/2014/main" val="3998004282"/>
                    </a:ext>
                  </a:extLst>
                </a:gridCol>
                <a:gridCol w="1128939">
                  <a:extLst>
                    <a:ext uri="{9D8B030D-6E8A-4147-A177-3AD203B41FA5}">
                      <a16:colId xmlns:a16="http://schemas.microsoft.com/office/drawing/2014/main" val="1382113445"/>
                    </a:ext>
                  </a:extLst>
                </a:gridCol>
                <a:gridCol w="1128939">
                  <a:extLst>
                    <a:ext uri="{9D8B030D-6E8A-4147-A177-3AD203B41FA5}">
                      <a16:colId xmlns:a16="http://schemas.microsoft.com/office/drawing/2014/main" val="1645085827"/>
                    </a:ext>
                  </a:extLst>
                </a:gridCol>
                <a:gridCol w="990886">
                  <a:extLst>
                    <a:ext uri="{9D8B030D-6E8A-4147-A177-3AD203B41FA5}">
                      <a16:colId xmlns:a16="http://schemas.microsoft.com/office/drawing/2014/main" val="2265804797"/>
                    </a:ext>
                  </a:extLst>
                </a:gridCol>
                <a:gridCol w="990886">
                  <a:extLst>
                    <a:ext uri="{9D8B030D-6E8A-4147-A177-3AD203B41FA5}">
                      <a16:colId xmlns:a16="http://schemas.microsoft.com/office/drawing/2014/main" val="876542510"/>
                    </a:ext>
                  </a:extLst>
                </a:gridCol>
                <a:gridCol w="1247698">
                  <a:extLst>
                    <a:ext uri="{9D8B030D-6E8A-4147-A177-3AD203B41FA5}">
                      <a16:colId xmlns:a16="http://schemas.microsoft.com/office/drawing/2014/main" val="866897505"/>
                    </a:ext>
                  </a:extLst>
                </a:gridCol>
                <a:gridCol w="1247698">
                  <a:extLst>
                    <a:ext uri="{9D8B030D-6E8A-4147-A177-3AD203B41FA5}">
                      <a16:colId xmlns:a16="http://schemas.microsoft.com/office/drawing/2014/main" val="3365515753"/>
                    </a:ext>
                  </a:extLst>
                </a:gridCol>
              </a:tblGrid>
              <a:tr h="156652">
                <a:tc rowSpan="3">
                  <a:txBody>
                    <a:bodyPr/>
                    <a:lstStyle/>
                    <a:p>
                      <a:pPr algn="ctr">
                        <a:lnSpc>
                          <a:spcPct val="107000"/>
                        </a:lnSpc>
                        <a:spcAft>
                          <a:spcPts val="0"/>
                        </a:spcAft>
                      </a:pPr>
                      <a:r>
                        <a:rPr lang="fr-FR" sz="1400" dirty="0">
                          <a:effectLst/>
                        </a:rPr>
                        <a:t>Départements</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rowSpan="3">
                  <a:txBody>
                    <a:bodyPr/>
                    <a:lstStyle/>
                    <a:p>
                      <a:pPr algn="ctr">
                        <a:lnSpc>
                          <a:spcPct val="107000"/>
                        </a:lnSpc>
                        <a:spcAft>
                          <a:spcPts val="0"/>
                        </a:spcAft>
                      </a:pPr>
                      <a:r>
                        <a:rPr lang="fr-FR" sz="1400">
                          <a:effectLst/>
                        </a:rPr>
                        <a:t>Communes</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gridSpan="6">
                  <a:txBody>
                    <a:bodyPr/>
                    <a:lstStyle/>
                    <a:p>
                      <a:pPr algn="ctr">
                        <a:lnSpc>
                          <a:spcPct val="107000"/>
                        </a:lnSpc>
                        <a:spcAft>
                          <a:spcPts val="0"/>
                        </a:spcAft>
                      </a:pPr>
                      <a:r>
                        <a:rPr lang="fr-FR" sz="700">
                          <a:effectLst/>
                        </a:rPr>
                        <a:t>Réalisations financières 2018 - 2022</a:t>
                      </a:r>
                      <a:endParaRPr lang="fr-FR" sz="7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96105225"/>
                  </a:ext>
                </a:extLst>
              </a:tr>
              <a:tr h="151678">
                <a:tc vMerge="1">
                  <a:txBody>
                    <a:bodyPr/>
                    <a:lstStyle/>
                    <a:p>
                      <a:endParaRPr lang="fr-FR"/>
                    </a:p>
                  </a:txBody>
                  <a:tcPr/>
                </a:tc>
                <a:tc vMerge="1">
                  <a:txBody>
                    <a:bodyPr/>
                    <a:lstStyle/>
                    <a:p>
                      <a:endParaRPr lang="fr-FR"/>
                    </a:p>
                  </a:txBody>
                  <a:tcPr/>
                </a:tc>
                <a:tc gridSpan="6">
                  <a:txBody>
                    <a:bodyPr/>
                    <a:lstStyle/>
                    <a:p>
                      <a:pPr algn="l">
                        <a:lnSpc>
                          <a:spcPct val="107000"/>
                        </a:lnSpc>
                        <a:spcAft>
                          <a:spcPts val="800"/>
                        </a:spcAft>
                      </a:pPr>
                      <a:r>
                        <a:rPr lang="fr-FR" sz="1400">
                          <a:effectLst/>
                        </a:rPr>
                        <a:t> </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3739086257"/>
                  </a:ext>
                </a:extLst>
              </a:tr>
              <a:tr h="156652">
                <a:tc vMerge="1">
                  <a:txBody>
                    <a:bodyPr/>
                    <a:lstStyle/>
                    <a:p>
                      <a:endParaRPr lang="fr-FR"/>
                    </a:p>
                  </a:txBody>
                  <a:tcPr/>
                </a:tc>
                <a:tc vMerge="1">
                  <a:txBody>
                    <a:bodyPr/>
                    <a:lstStyle/>
                    <a:p>
                      <a:endParaRPr lang="fr-FR"/>
                    </a:p>
                  </a:txBody>
                  <a:tcPr/>
                </a:tc>
                <a:tc>
                  <a:txBody>
                    <a:bodyPr/>
                    <a:lstStyle/>
                    <a:p>
                      <a:pPr algn="ctr">
                        <a:lnSpc>
                          <a:spcPct val="107000"/>
                        </a:lnSpc>
                        <a:spcAft>
                          <a:spcPts val="0"/>
                        </a:spcAft>
                      </a:pPr>
                      <a:r>
                        <a:rPr lang="fr-FR" sz="1400">
                          <a:effectLst/>
                        </a:rPr>
                        <a:t>2018</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2019</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2020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2021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2022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Total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2006107341"/>
                  </a:ext>
                </a:extLst>
              </a:tr>
              <a:tr h="313303">
                <a:tc rowSpan="4">
                  <a:txBody>
                    <a:bodyPr/>
                    <a:lstStyle/>
                    <a:p>
                      <a:pPr algn="ct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57 580 600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62 132 000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58 277 300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189 039 900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3777941531"/>
                  </a:ext>
                </a:extLst>
              </a:tr>
              <a:tr h="313303">
                <a:tc vMerge="1">
                  <a:txBody>
                    <a:bodyPr/>
                    <a:lstStyle/>
                    <a:p>
                      <a:endParaRPr lang="fr-FR"/>
                    </a:p>
                  </a:txBody>
                  <a:tcPr/>
                </a:tc>
                <a:tc>
                  <a:txBody>
                    <a:bodyPr/>
                    <a:lstStyle/>
                    <a:p>
                      <a:pPr algn="ctr">
                        <a:lnSpc>
                          <a:spcPct val="107000"/>
                        </a:lnSpc>
                        <a:spcAft>
                          <a:spcPts val="0"/>
                        </a:spcAft>
                      </a:pPr>
                      <a:r>
                        <a:rPr lang="fr-FR" sz="1400">
                          <a:effectLst/>
                        </a:rPr>
                        <a:t>Kirtachi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69 413 600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35 345 000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58 277 300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174 085 900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3614351099"/>
                  </a:ext>
                </a:extLst>
              </a:tr>
              <a:tr h="313303">
                <a:tc vMerge="1">
                  <a:txBody>
                    <a:bodyPr/>
                    <a:lstStyle/>
                    <a:p>
                      <a:endParaRPr lang="fr-FR"/>
                    </a:p>
                  </a:txBody>
                  <a:tcPr/>
                </a:tc>
                <a:tc>
                  <a:txBody>
                    <a:bodyPr/>
                    <a:lstStyle/>
                    <a:p>
                      <a:pPr algn="ctr">
                        <a:lnSpc>
                          <a:spcPct val="107000"/>
                        </a:lnSpc>
                        <a:spcAft>
                          <a:spcPts val="0"/>
                        </a:spcAft>
                      </a:pPr>
                      <a:r>
                        <a:rPr lang="fr-FR" sz="1400">
                          <a:effectLst/>
                        </a:rPr>
                        <a:t>Bitinkodji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57 890 600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43 368 800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47 766 300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160 075 700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201424779"/>
                  </a:ext>
                </a:extLst>
              </a:tr>
              <a:tr h="313303">
                <a:tc vMerge="1">
                  <a:txBody>
                    <a:bodyPr/>
                    <a:lstStyle/>
                    <a:p>
                      <a:endParaRPr lang="fr-FR"/>
                    </a:p>
                  </a:txBody>
                  <a:tcPr/>
                </a:tc>
                <a:tc>
                  <a:txBody>
                    <a:bodyPr/>
                    <a:lstStyle/>
                    <a:p>
                      <a:pPr algn="ctr">
                        <a:lnSpc>
                          <a:spcPct val="107000"/>
                        </a:lnSpc>
                        <a:spcAft>
                          <a:spcPts val="0"/>
                        </a:spcAft>
                      </a:pPr>
                      <a:r>
                        <a:rPr lang="fr-FR" sz="1400">
                          <a:effectLst/>
                        </a:rPr>
                        <a:t>Namaro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l">
                        <a:lnSpc>
                          <a:spcPct val="107000"/>
                        </a:lnSpc>
                      </a:pPr>
                      <a:endParaRPr lang="fr-FR" sz="1400" dirty="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57 580 600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27 808 000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29 594 000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126 032 600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3799136332"/>
                  </a:ext>
                </a:extLst>
              </a:tr>
              <a:tr h="313303">
                <a:tc gridSpan="2">
                  <a:txBody>
                    <a:bodyPr/>
                    <a:lstStyle/>
                    <a:p>
                      <a:pPr algn="ctr">
                        <a:lnSpc>
                          <a:spcPct val="107000"/>
                        </a:lnSpc>
                        <a:spcAft>
                          <a:spcPts val="0"/>
                        </a:spcAft>
                      </a:pPr>
                      <a:r>
                        <a:rPr lang="fr-FR" sz="1400">
                          <a:effectLst/>
                        </a:rPr>
                        <a:t>Sous total Kollo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hMerge="1">
                  <a:txBody>
                    <a:bodyPr/>
                    <a:lstStyle/>
                    <a:p>
                      <a:endParaRPr lang="fr-FR"/>
                    </a:p>
                  </a:txBody>
                  <a:tcP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dirty="0">
                          <a:effectLst/>
                        </a:rPr>
                        <a:t>242 465 400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168 653 800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193 914 900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44 200 000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649 234 100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2225404845"/>
                  </a:ext>
                </a:extLst>
              </a:tr>
              <a:tr h="313303">
                <a:tc>
                  <a:txBody>
                    <a:bodyPr/>
                    <a:lstStyle/>
                    <a:p>
                      <a:pPr algn="ctr">
                        <a:lnSpc>
                          <a:spcPct val="107000"/>
                        </a:lnSpc>
                        <a:spcAft>
                          <a:spcPts val="0"/>
                        </a:spcAft>
                      </a:pPr>
                      <a:r>
                        <a:rPr lang="fr-FR" sz="1400">
                          <a:effectLst/>
                        </a:rPr>
                        <a:t>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Ouro Gueladjo</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l">
                        <a:lnSpc>
                          <a:spcPct val="107000"/>
                        </a:lnSpc>
                      </a:pPr>
                      <a:endParaRPr lang="fr-FR" sz="1400" dirty="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110 619 601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55 921 300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29 594 000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207 184 901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1055360635"/>
                  </a:ext>
                </a:extLst>
              </a:tr>
              <a:tr h="313303">
                <a:tc gridSpan="2">
                  <a:txBody>
                    <a:bodyPr/>
                    <a:lstStyle/>
                    <a:p>
                      <a:pPr algn="ctr">
                        <a:lnSpc>
                          <a:spcPct val="107000"/>
                        </a:lnSpc>
                        <a:spcAft>
                          <a:spcPts val="0"/>
                        </a:spcAft>
                      </a:pPr>
                      <a:r>
                        <a:rPr lang="fr-FR" sz="1400">
                          <a:effectLst/>
                        </a:rPr>
                        <a:t>Sous total Say</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hMerge="1">
                  <a:txBody>
                    <a:bodyPr/>
                    <a:lstStyle/>
                    <a:p>
                      <a:endParaRPr lang="fr-FR"/>
                    </a:p>
                  </a:txBody>
                  <a:tcP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dirty="0">
                          <a:effectLst/>
                        </a:rPr>
                        <a:t>110 619 601</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55 921 300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29 594 000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207 184 901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2464621164"/>
                  </a:ext>
                </a:extLst>
              </a:tr>
              <a:tr h="313303">
                <a:tc>
                  <a:txBody>
                    <a:bodyPr/>
                    <a:lstStyle/>
                    <a:p>
                      <a:pPr algn="l">
                        <a:lnSpc>
                          <a:spcPct val="107000"/>
                        </a:lnSpc>
                        <a:spcAft>
                          <a:spcPts val="0"/>
                        </a:spcAft>
                      </a:pPr>
                      <a:r>
                        <a:rPr lang="fr-FR" sz="1400">
                          <a:effectLst/>
                        </a:rPr>
                        <a:t>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Tagazar</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100 194 151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90 415 300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99 656 950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301 316 401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3460955449"/>
                  </a:ext>
                </a:extLst>
              </a:tr>
              <a:tr h="313303">
                <a:tc gridSpan="2">
                  <a:txBody>
                    <a:bodyPr/>
                    <a:lstStyle/>
                    <a:p>
                      <a:pPr algn="ctr">
                        <a:lnSpc>
                          <a:spcPct val="107000"/>
                        </a:lnSpc>
                        <a:spcAft>
                          <a:spcPts val="0"/>
                        </a:spcAft>
                      </a:pPr>
                      <a:r>
                        <a:rPr lang="fr-FR" sz="1400">
                          <a:effectLst/>
                        </a:rPr>
                        <a:t>Sous total Balleyara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hMerge="1">
                  <a:txBody>
                    <a:bodyPr/>
                    <a:lstStyle/>
                    <a:p>
                      <a:endParaRPr lang="fr-FR"/>
                    </a:p>
                  </a:txBody>
                  <a:tcP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100 194 151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90 415 300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99 656 950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301 316 401</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2132671711"/>
                  </a:ext>
                </a:extLst>
              </a:tr>
              <a:tr h="313303">
                <a:tc>
                  <a:txBody>
                    <a:bodyPr/>
                    <a:lstStyle/>
                    <a:p>
                      <a:pPr algn="l">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103 713 300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90 415 300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58 277 300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263 455 900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4071091901"/>
                  </a:ext>
                </a:extLst>
              </a:tr>
              <a:tr h="313303">
                <a:tc gridSpan="2">
                  <a:txBody>
                    <a:bodyPr/>
                    <a:lstStyle/>
                    <a:p>
                      <a:pPr algn="ctr">
                        <a:lnSpc>
                          <a:spcPct val="107000"/>
                        </a:lnSpc>
                        <a:spcAft>
                          <a:spcPts val="0"/>
                        </a:spcAft>
                      </a:pPr>
                      <a:r>
                        <a:rPr lang="fr-FR" sz="1400">
                          <a:effectLst/>
                        </a:rPr>
                        <a:t>Sous total Gotheye</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hMerge="1">
                  <a:txBody>
                    <a:bodyPr/>
                    <a:lstStyle/>
                    <a:p>
                      <a:endParaRPr lang="fr-FR"/>
                    </a:p>
                  </a:txBody>
                  <a:tcP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103 713 300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90 415 300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dirty="0">
                          <a:effectLst/>
                        </a:rPr>
                        <a:t>58 277 300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263 455 900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3380294895"/>
                  </a:ext>
                </a:extLst>
              </a:tr>
              <a:tr h="313303">
                <a:tc>
                  <a:txBody>
                    <a:bodyPr/>
                    <a:lstStyle/>
                    <a:p>
                      <a:pPr algn="l">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85 750 000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dirty="0">
                          <a:effectLst/>
                        </a:rPr>
                        <a:t>29 594 000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126 394 000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3284394722"/>
                  </a:ext>
                </a:extLst>
              </a:tr>
              <a:tr h="313303">
                <a:tc gridSpan="2">
                  <a:txBody>
                    <a:bodyPr/>
                    <a:lstStyle/>
                    <a:p>
                      <a:pPr algn="ctr">
                        <a:lnSpc>
                          <a:spcPct val="107000"/>
                        </a:lnSpc>
                        <a:spcAft>
                          <a:spcPts val="0"/>
                        </a:spcAft>
                      </a:pPr>
                      <a:r>
                        <a:rPr lang="fr-FR" sz="1400">
                          <a:effectLst/>
                        </a:rPr>
                        <a:t>Sous total Tera</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hMerge="1">
                  <a:txBody>
                    <a:bodyPr/>
                    <a:lstStyle/>
                    <a:p>
                      <a:endParaRPr lang="fr-FR"/>
                    </a:p>
                  </a:txBody>
                  <a:tcP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85 750 000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29 594 000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11 050 000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126 394 000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1670011616"/>
                  </a:ext>
                </a:extLst>
              </a:tr>
              <a:tr h="156652">
                <a:tc>
                  <a:txBody>
                    <a:bodyPr/>
                    <a:lstStyle/>
                    <a:p>
                      <a:pPr algn="l">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243 900 000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dirty="0">
                          <a:effectLst/>
                        </a:rPr>
                        <a:t>11 050 000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254 950 000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928861732"/>
                  </a:ext>
                </a:extLst>
              </a:tr>
              <a:tr h="156652">
                <a:tc gridSpan="2">
                  <a:txBody>
                    <a:bodyPr/>
                    <a:lstStyle/>
                    <a:p>
                      <a:pPr algn="ctr">
                        <a:lnSpc>
                          <a:spcPct val="107000"/>
                        </a:lnSpc>
                        <a:spcAft>
                          <a:spcPts val="0"/>
                        </a:spcAft>
                      </a:pPr>
                      <a:r>
                        <a:rPr lang="fr-FR" sz="1400">
                          <a:effectLst/>
                        </a:rPr>
                        <a:t>Sous total Torodi</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hMerge="1">
                  <a:txBody>
                    <a:bodyPr/>
                    <a:lstStyle/>
                    <a:p>
                      <a:endParaRPr lang="fr-FR"/>
                    </a:p>
                  </a:txBody>
                  <a:tcP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243 900 000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dirty="0">
                          <a:effectLst/>
                        </a:rPr>
                        <a:t>11 050 000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254 950 000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2178165260"/>
                  </a:ext>
                </a:extLst>
              </a:tr>
              <a:tr h="313303">
                <a:tc gridSpan="2">
                  <a:txBody>
                    <a:bodyPr/>
                    <a:lstStyle/>
                    <a:p>
                      <a:pPr algn="ctr">
                        <a:lnSpc>
                          <a:spcPct val="107000"/>
                        </a:lnSpc>
                        <a:spcAft>
                          <a:spcPts val="0"/>
                        </a:spcAft>
                      </a:pPr>
                      <a:r>
                        <a:rPr lang="fr-FR" sz="1400">
                          <a:effectLst/>
                        </a:rPr>
                        <a:t>Total General</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hMerge="1">
                  <a:txBody>
                    <a:bodyPr/>
                    <a:lstStyle/>
                    <a:p>
                      <a:endParaRPr lang="fr-FR"/>
                    </a:p>
                  </a:txBody>
                  <a:tcPr/>
                </a:tc>
                <a:tc>
                  <a:txBody>
                    <a:bodyPr/>
                    <a:lstStyle/>
                    <a:p>
                      <a:pPr algn="l">
                        <a:lnSpc>
                          <a:spcPct val="107000"/>
                        </a:lnSpc>
                      </a:pPr>
                      <a:endParaRPr lang="fr-FR" sz="1400">
                        <a:effectLst/>
                        <a:latin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886 642 452</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dirty="0">
                          <a:effectLst/>
                        </a:rPr>
                        <a:t>405 405 700</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411 037 150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a:effectLst/>
                        </a:rPr>
                        <a:t>99 450 000</a:t>
                      </a:r>
                      <a:endParaRPr lang="fr-FR" sz="140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tc>
                  <a:txBody>
                    <a:bodyPr/>
                    <a:lstStyle/>
                    <a:p>
                      <a:pPr algn="ctr">
                        <a:lnSpc>
                          <a:spcPct val="107000"/>
                        </a:lnSpc>
                        <a:spcAft>
                          <a:spcPts val="0"/>
                        </a:spcAft>
                      </a:pPr>
                      <a:r>
                        <a:rPr lang="fr-FR" sz="1400" dirty="0">
                          <a:effectLst/>
                        </a:rPr>
                        <a:t>1 802 535 302</a:t>
                      </a:r>
                      <a:endParaRPr lang="fr-FR"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26782" marR="26782" marT="0" marB="0" anchor="ctr"/>
                </a:tc>
                <a:extLst>
                  <a:ext uri="{0D108BD9-81ED-4DB2-BD59-A6C34878D82A}">
                    <a16:rowId xmlns:a16="http://schemas.microsoft.com/office/drawing/2014/main" val="2041848324"/>
                  </a:ext>
                </a:extLst>
              </a:tr>
            </a:tbl>
          </a:graphicData>
        </a:graphic>
      </p:graphicFrame>
    </p:spTree>
    <p:extLst>
      <p:ext uri="{BB962C8B-B14F-4D97-AF65-F5344CB8AC3E}">
        <p14:creationId xmlns:p14="http://schemas.microsoft.com/office/powerpoint/2010/main" val="69190174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VI. Renforcements des capacités </a:t>
            </a:r>
            <a:endParaRPr lang="fr-FR" dirty="0"/>
          </a:p>
        </p:txBody>
      </p:sp>
      <p:sp>
        <p:nvSpPr>
          <p:cNvPr id="3" name="Espace réservé du contenu 2"/>
          <p:cNvSpPr>
            <a:spLocks noGrp="1"/>
          </p:cNvSpPr>
          <p:nvPr>
            <p:ph idx="1"/>
          </p:nvPr>
        </p:nvSpPr>
        <p:spPr>
          <a:xfrm>
            <a:off x="677334" y="1405467"/>
            <a:ext cx="8596668" cy="4635895"/>
          </a:xfrm>
        </p:spPr>
        <p:txBody>
          <a:bodyPr/>
          <a:lstStyle/>
          <a:p>
            <a:pPr lvl="0"/>
            <a:r>
              <a:rPr lang="fr-FR" sz="2400" dirty="0"/>
              <a:t>Formation des agents départementaux et communaux ;</a:t>
            </a:r>
          </a:p>
          <a:p>
            <a:pPr lvl="0"/>
            <a:r>
              <a:rPr lang="fr-FR" sz="2400" dirty="0"/>
              <a:t>Formation des encadreurs locaux ;</a:t>
            </a:r>
          </a:p>
          <a:p>
            <a:pPr lvl="0"/>
            <a:r>
              <a:rPr lang="fr-FR" sz="2400" dirty="0"/>
              <a:t>Echange d’expérience entre les pratiquants de la RNA ;</a:t>
            </a:r>
          </a:p>
          <a:p>
            <a:pPr lvl="0"/>
            <a:r>
              <a:rPr lang="fr-FR" sz="2400" dirty="0"/>
              <a:t>Formation sur les  mesures barrière contre le </a:t>
            </a:r>
            <a:r>
              <a:rPr lang="fr-FR" sz="2400" dirty="0" err="1"/>
              <a:t>Covid</a:t>
            </a:r>
            <a:r>
              <a:rPr lang="fr-FR" sz="2400" dirty="0"/>
              <a:t>.</a:t>
            </a:r>
          </a:p>
          <a:p>
            <a:pPr lvl="0"/>
            <a:r>
              <a:rPr lang="fr-FR" sz="2400" dirty="0"/>
              <a:t>Formation sur l’importance du port des EPI ;</a:t>
            </a:r>
          </a:p>
          <a:p>
            <a:pPr lvl="0"/>
            <a:r>
              <a:rPr lang="fr-FR" sz="2400" dirty="0"/>
              <a:t>Equipement des populations en petits matériels de confection des ouvrages.</a:t>
            </a:r>
          </a:p>
          <a:p>
            <a:endParaRPr lang="fr-FR" dirty="0"/>
          </a:p>
        </p:txBody>
      </p:sp>
    </p:spTree>
    <p:extLst>
      <p:ext uri="{BB962C8B-B14F-4D97-AF65-F5344CB8AC3E}">
        <p14:creationId xmlns:p14="http://schemas.microsoft.com/office/powerpoint/2010/main" val="27102538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3" y="609600"/>
            <a:ext cx="10278534" cy="982133"/>
          </a:xfrm>
        </p:spPr>
        <p:txBody>
          <a:bodyPr/>
          <a:lstStyle/>
          <a:p>
            <a:r>
              <a:rPr lang="fr-FR" dirty="0" smtClean="0"/>
              <a:t>VIII. Les leçons tirées des actions GDT du PASEC</a:t>
            </a:r>
            <a:endParaRPr lang="fr-FR" dirty="0"/>
          </a:p>
        </p:txBody>
      </p:sp>
      <p:sp>
        <p:nvSpPr>
          <p:cNvPr id="3" name="Espace réservé du contenu 2"/>
          <p:cNvSpPr>
            <a:spLocks noGrp="1"/>
          </p:cNvSpPr>
          <p:nvPr>
            <p:ph idx="1"/>
          </p:nvPr>
        </p:nvSpPr>
        <p:spPr>
          <a:xfrm>
            <a:off x="677333" y="2160589"/>
            <a:ext cx="9347199" cy="3880773"/>
          </a:xfrm>
        </p:spPr>
        <p:txBody>
          <a:bodyPr/>
          <a:lstStyle/>
          <a:p>
            <a:pPr lvl="0"/>
            <a:r>
              <a:rPr lang="fr-FR" sz="2800" dirty="0"/>
              <a:t>Les ressources générées des sites restaurés peuvent être utilisées </a:t>
            </a:r>
            <a:r>
              <a:rPr lang="fr-FR" sz="2800" dirty="0" smtClean="0"/>
              <a:t>pour </a:t>
            </a:r>
            <a:r>
              <a:rPr lang="fr-FR" sz="2800" dirty="0"/>
              <a:t>aider des sinistrés :</a:t>
            </a:r>
          </a:p>
          <a:p>
            <a:pPr lvl="0"/>
            <a:r>
              <a:rPr lang="fr-FR" sz="2800" dirty="0" smtClean="0"/>
              <a:t>Le choix des activités GDT à savoir la récupération des terres et la RNA;</a:t>
            </a:r>
            <a:endParaRPr lang="fr-FR" sz="2800" dirty="0"/>
          </a:p>
          <a:p>
            <a:pPr lvl="0"/>
            <a:r>
              <a:rPr lang="fr-FR" sz="2800" dirty="0"/>
              <a:t>Les populations rurales s’approprient les techniques et technologies vulgarisées et développent les pratiques d’adaptation (RNA)</a:t>
            </a:r>
          </a:p>
          <a:p>
            <a:endParaRPr lang="fr-FR" dirty="0"/>
          </a:p>
        </p:txBody>
      </p:sp>
    </p:spTree>
    <p:extLst>
      <p:ext uri="{BB962C8B-B14F-4D97-AF65-F5344CB8AC3E}">
        <p14:creationId xmlns:p14="http://schemas.microsoft.com/office/powerpoint/2010/main" val="31111909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IX. Les expériences réussies</a:t>
            </a:r>
            <a:endParaRPr lang="fr-FR" dirty="0"/>
          </a:p>
        </p:txBody>
      </p:sp>
      <p:sp>
        <p:nvSpPr>
          <p:cNvPr id="3" name="Espace réservé du contenu 2"/>
          <p:cNvSpPr>
            <a:spLocks noGrp="1"/>
          </p:cNvSpPr>
          <p:nvPr>
            <p:ph idx="1"/>
          </p:nvPr>
        </p:nvSpPr>
        <p:spPr>
          <a:xfrm>
            <a:off x="677333" y="1540933"/>
            <a:ext cx="9567333" cy="4690534"/>
          </a:xfrm>
        </p:spPr>
        <p:txBody>
          <a:bodyPr/>
          <a:lstStyle/>
          <a:p>
            <a:pPr lvl="0"/>
            <a:r>
              <a:rPr lang="fr-FR" sz="2800" dirty="0"/>
              <a:t>La mise en place de système transparent et inclusif de gestion</a:t>
            </a:r>
          </a:p>
          <a:p>
            <a:pPr lvl="0"/>
            <a:r>
              <a:rPr lang="fr-FR" sz="2800" dirty="0"/>
              <a:t>La collaboration avec les services techniques </a:t>
            </a:r>
          </a:p>
          <a:p>
            <a:pPr lvl="0"/>
            <a:r>
              <a:rPr lang="fr-FR" sz="2800" dirty="0"/>
              <a:t>L’encadrement rapproché</a:t>
            </a:r>
          </a:p>
          <a:p>
            <a:pPr lvl="0"/>
            <a:r>
              <a:rPr lang="fr-FR" sz="2800" dirty="0"/>
              <a:t>La mise en place des associations d’usagers des bassins versants et des utilisateurs des ressources en eau</a:t>
            </a:r>
          </a:p>
          <a:p>
            <a:endParaRPr lang="fr-FR" dirty="0"/>
          </a:p>
        </p:txBody>
      </p:sp>
    </p:spTree>
    <p:extLst>
      <p:ext uri="{BB962C8B-B14F-4D97-AF65-F5344CB8AC3E}">
        <p14:creationId xmlns:p14="http://schemas.microsoft.com/office/powerpoint/2010/main" val="255837619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3" y="0"/>
            <a:ext cx="10278533" cy="728133"/>
          </a:xfrm>
        </p:spPr>
        <p:txBody>
          <a:bodyPr/>
          <a:lstStyle/>
          <a:p>
            <a:r>
              <a:rPr lang="fr-FR" dirty="0" smtClean="0"/>
              <a:t>X. La valeur ajoutée de l’intervention du PASEC</a:t>
            </a:r>
            <a:endParaRPr lang="fr-FR" dirty="0"/>
          </a:p>
        </p:txBody>
      </p:sp>
      <p:sp>
        <p:nvSpPr>
          <p:cNvPr id="3" name="Espace réservé du contenu 2"/>
          <p:cNvSpPr>
            <a:spLocks noGrp="1"/>
          </p:cNvSpPr>
          <p:nvPr>
            <p:ph idx="1"/>
          </p:nvPr>
        </p:nvSpPr>
        <p:spPr>
          <a:xfrm>
            <a:off x="677333" y="728133"/>
            <a:ext cx="10888134" cy="6129867"/>
          </a:xfrm>
        </p:spPr>
        <p:txBody>
          <a:bodyPr>
            <a:noAutofit/>
          </a:bodyPr>
          <a:lstStyle/>
          <a:p>
            <a:pPr lvl="0"/>
            <a:r>
              <a:rPr lang="fr-FR" sz="2400" dirty="0"/>
              <a:t>La mise en place de système transparent et inclusif de gestion</a:t>
            </a:r>
          </a:p>
          <a:p>
            <a:pPr lvl="0"/>
            <a:r>
              <a:rPr lang="fr-FR" sz="2400" dirty="0"/>
              <a:t>Restauration de la biodiversité </a:t>
            </a:r>
          </a:p>
          <a:p>
            <a:pPr lvl="0"/>
            <a:r>
              <a:rPr lang="fr-FR" sz="2400" dirty="0"/>
              <a:t>Création de l’emploi </a:t>
            </a:r>
          </a:p>
          <a:p>
            <a:pPr lvl="0"/>
            <a:r>
              <a:rPr lang="fr-FR" sz="2400" dirty="0"/>
              <a:t>La bonne gouvernance des comités de gestion des sites restaurés  </a:t>
            </a:r>
          </a:p>
          <a:p>
            <a:pPr lvl="0"/>
            <a:r>
              <a:rPr lang="fr-FR" sz="2400" dirty="0"/>
              <a:t>Renforcement des capacités des acteurs locaux</a:t>
            </a:r>
          </a:p>
          <a:p>
            <a:pPr lvl="0"/>
            <a:r>
              <a:rPr lang="fr-FR" sz="2400" dirty="0"/>
              <a:t>Mise à disposition des intrants agricoles au profit des pratiquants de la RNA ;</a:t>
            </a:r>
          </a:p>
          <a:p>
            <a:pPr lvl="0"/>
            <a:r>
              <a:rPr lang="fr-FR" sz="2400" dirty="0"/>
              <a:t>Gratification en charrette bovine des meilleurs pratiquant de la RNA ;</a:t>
            </a:r>
          </a:p>
          <a:p>
            <a:pPr lvl="0"/>
            <a:r>
              <a:rPr lang="fr-FR" sz="2400" dirty="0"/>
              <a:t>Disponibilité des semences fourragères au niveau des zones d’intervention du PASEC</a:t>
            </a:r>
          </a:p>
          <a:p>
            <a:pPr lvl="0"/>
            <a:r>
              <a:rPr lang="fr-FR" sz="2400" dirty="0"/>
              <a:t>Elaboration des plans de gestion des sites restaurés</a:t>
            </a:r>
          </a:p>
          <a:p>
            <a:pPr lvl="0"/>
            <a:r>
              <a:rPr lang="fr-FR" sz="2400" dirty="0"/>
              <a:t>Equipement des gardiens en outil de travail (téléphone, sifflet, lampe torche) </a:t>
            </a:r>
          </a:p>
          <a:p>
            <a:endParaRPr lang="fr-FR" sz="2400" dirty="0"/>
          </a:p>
        </p:txBody>
      </p:sp>
    </p:spTree>
    <p:extLst>
      <p:ext uri="{BB962C8B-B14F-4D97-AF65-F5344CB8AC3E}">
        <p14:creationId xmlns:p14="http://schemas.microsoft.com/office/powerpoint/2010/main" val="240265980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46667" y="558800"/>
            <a:ext cx="8596668" cy="1320800"/>
          </a:xfrm>
        </p:spPr>
        <p:txBody>
          <a:bodyPr>
            <a:normAutofit fontScale="90000"/>
          </a:bodyPr>
          <a:lstStyle/>
          <a:p>
            <a:pPr lvl="0"/>
            <a:r>
              <a:rPr lang="fr-FR" dirty="0" smtClean="0"/>
              <a:t>XI. </a:t>
            </a:r>
            <a:r>
              <a:rPr lang="fr-FR" b="1" i="1" dirty="0"/>
              <a:t>Les outils ou le dispositif utilisés (et qui a motivé la réussite ou non) ;</a:t>
            </a:r>
            <a:r>
              <a:rPr lang="fr-FR" dirty="0"/>
              <a:t/>
            </a:r>
            <a:br>
              <a:rPr lang="fr-FR" dirty="0"/>
            </a:br>
            <a:endParaRPr lang="fr-FR" dirty="0"/>
          </a:p>
        </p:txBody>
      </p:sp>
      <p:sp>
        <p:nvSpPr>
          <p:cNvPr id="3" name="Espace réservé du contenu 2"/>
          <p:cNvSpPr>
            <a:spLocks noGrp="1"/>
          </p:cNvSpPr>
          <p:nvPr>
            <p:ph idx="1"/>
          </p:nvPr>
        </p:nvSpPr>
        <p:spPr/>
        <p:txBody>
          <a:bodyPr/>
          <a:lstStyle/>
          <a:p>
            <a:pPr lvl="0"/>
            <a:r>
              <a:rPr lang="fr-FR" sz="2800" dirty="0"/>
              <a:t>Les fiches utilisées par les encadreurs et les différents signataires ;</a:t>
            </a:r>
          </a:p>
          <a:p>
            <a:pPr lvl="0"/>
            <a:r>
              <a:rPr lang="fr-FR" sz="2800" dirty="0"/>
              <a:t>Le dispositif de suivi</a:t>
            </a:r>
          </a:p>
          <a:p>
            <a:endParaRPr lang="fr-FR" dirty="0"/>
          </a:p>
        </p:txBody>
      </p:sp>
    </p:spTree>
    <p:extLst>
      <p:ext uri="{BB962C8B-B14F-4D97-AF65-F5344CB8AC3E}">
        <p14:creationId xmlns:p14="http://schemas.microsoft.com/office/powerpoint/2010/main" val="47138016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fr-FR" dirty="0" smtClean="0"/>
              <a:t>XII. </a:t>
            </a:r>
            <a:r>
              <a:rPr lang="fr-FR" b="1" i="1" dirty="0"/>
              <a:t>Les points forts et les points à améliorer de l’intervention du PASEC.</a:t>
            </a:r>
            <a:r>
              <a:rPr lang="fr-FR" dirty="0"/>
              <a:t/>
            </a:r>
            <a:br>
              <a:rPr lang="fr-FR" dirty="0"/>
            </a:br>
            <a:endParaRPr lang="fr-FR" dirty="0"/>
          </a:p>
        </p:txBody>
      </p:sp>
      <p:sp>
        <p:nvSpPr>
          <p:cNvPr id="3" name="Espace réservé du contenu 2"/>
          <p:cNvSpPr>
            <a:spLocks noGrp="1"/>
          </p:cNvSpPr>
          <p:nvPr>
            <p:ph idx="1"/>
          </p:nvPr>
        </p:nvSpPr>
        <p:spPr/>
        <p:txBody>
          <a:bodyPr/>
          <a:lstStyle/>
          <a:p>
            <a:pPr lvl="0"/>
            <a:r>
              <a:rPr lang="fr-FR" sz="2800" dirty="0"/>
              <a:t>L’implication des services techniques ;</a:t>
            </a:r>
          </a:p>
          <a:p>
            <a:pPr lvl="0"/>
            <a:r>
              <a:rPr lang="fr-FR" sz="2800" dirty="0"/>
              <a:t>La mise en valeur des sites ;</a:t>
            </a:r>
          </a:p>
          <a:p>
            <a:pPr lvl="0"/>
            <a:r>
              <a:rPr lang="fr-FR" sz="2800" dirty="0"/>
              <a:t>Equipement des gardiens en outil de travail (téléphone, sifflet, lampe torche) ; </a:t>
            </a:r>
          </a:p>
          <a:p>
            <a:pPr lvl="0"/>
            <a:r>
              <a:rPr lang="fr-FR" sz="2800" dirty="0"/>
              <a:t>Le choix de l’ouvrage anti érosif (demi-lune) ;</a:t>
            </a:r>
          </a:p>
          <a:p>
            <a:pPr lvl="0"/>
            <a:r>
              <a:rPr lang="fr-FR" sz="2800" dirty="0"/>
              <a:t>La mise en place de système transparent et inclusif de gestion.</a:t>
            </a:r>
          </a:p>
          <a:p>
            <a:endParaRPr lang="fr-FR" dirty="0"/>
          </a:p>
        </p:txBody>
      </p:sp>
    </p:spTree>
    <p:extLst>
      <p:ext uri="{BB962C8B-B14F-4D97-AF65-F5344CB8AC3E}">
        <p14:creationId xmlns:p14="http://schemas.microsoft.com/office/powerpoint/2010/main" val="335991221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fontScale="90000"/>
          </a:bodyPr>
          <a:lstStyle/>
          <a:p>
            <a:pPr lvl="0"/>
            <a:r>
              <a:rPr lang="fr-FR" dirty="0" smtClean="0"/>
              <a:t>XIII. </a:t>
            </a:r>
            <a:r>
              <a:rPr lang="fr-FR" b="1" i="1" dirty="0"/>
              <a:t>Plans d’aménagement des sites restaurés</a:t>
            </a:r>
            <a:r>
              <a:rPr lang="fr-FR" dirty="0"/>
              <a:t/>
            </a:r>
            <a:br>
              <a:rPr lang="fr-FR" dirty="0"/>
            </a:br>
            <a:endParaRPr lang="fr-FR" dirty="0"/>
          </a:p>
        </p:txBody>
      </p:sp>
      <p:graphicFrame>
        <p:nvGraphicFramePr>
          <p:cNvPr id="4" name="Espace réservé du contenu 3"/>
          <p:cNvGraphicFramePr>
            <a:graphicFrameLocks noGrp="1"/>
          </p:cNvGraphicFramePr>
          <p:nvPr>
            <p:ph idx="1"/>
            <p:extLst>
              <p:ext uri="{D42A27DB-BD31-4B8C-83A1-F6EECF244321}">
                <p14:modId xmlns:p14="http://schemas.microsoft.com/office/powerpoint/2010/main" val="1948923207"/>
              </p:ext>
            </p:extLst>
          </p:nvPr>
        </p:nvGraphicFramePr>
        <p:xfrm>
          <a:off x="677335" y="2099729"/>
          <a:ext cx="8596666" cy="3691470"/>
        </p:xfrm>
        <a:graphic>
          <a:graphicData uri="http://schemas.openxmlformats.org/drawingml/2006/table">
            <a:tbl>
              <a:tblPr firstRow="1" firstCol="1" bandRow="1">
                <a:tableStyleId>{5C22544A-7EE6-4342-B048-85BDC9FD1C3A}</a:tableStyleId>
              </a:tblPr>
              <a:tblGrid>
                <a:gridCol w="2149166">
                  <a:extLst>
                    <a:ext uri="{9D8B030D-6E8A-4147-A177-3AD203B41FA5}">
                      <a16:colId xmlns:a16="http://schemas.microsoft.com/office/drawing/2014/main" val="4009373336"/>
                    </a:ext>
                  </a:extLst>
                </a:gridCol>
                <a:gridCol w="2149166">
                  <a:extLst>
                    <a:ext uri="{9D8B030D-6E8A-4147-A177-3AD203B41FA5}">
                      <a16:colId xmlns:a16="http://schemas.microsoft.com/office/drawing/2014/main" val="628972690"/>
                    </a:ext>
                  </a:extLst>
                </a:gridCol>
                <a:gridCol w="1793260">
                  <a:extLst>
                    <a:ext uri="{9D8B030D-6E8A-4147-A177-3AD203B41FA5}">
                      <a16:colId xmlns:a16="http://schemas.microsoft.com/office/drawing/2014/main" val="1962953882"/>
                    </a:ext>
                  </a:extLst>
                </a:gridCol>
                <a:gridCol w="2505074">
                  <a:extLst>
                    <a:ext uri="{9D8B030D-6E8A-4147-A177-3AD203B41FA5}">
                      <a16:colId xmlns:a16="http://schemas.microsoft.com/office/drawing/2014/main" val="2155171002"/>
                    </a:ext>
                  </a:extLst>
                </a:gridCol>
              </a:tblGrid>
              <a:tr h="615245">
                <a:tc>
                  <a:txBody>
                    <a:bodyPr/>
                    <a:lstStyle/>
                    <a:p>
                      <a:pPr algn="just">
                        <a:lnSpc>
                          <a:spcPct val="107000"/>
                        </a:lnSpc>
                        <a:spcAft>
                          <a:spcPts val="0"/>
                        </a:spcAft>
                      </a:pPr>
                      <a:r>
                        <a:rPr lang="fr-FR" sz="1200">
                          <a:effectLst/>
                        </a:rPr>
                        <a:t>Départements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Communes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Sites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Observations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63396179"/>
                  </a:ext>
                </a:extLst>
              </a:tr>
              <a:tr h="615245">
                <a:tc>
                  <a:txBody>
                    <a:bodyPr/>
                    <a:lstStyle/>
                    <a:p>
                      <a:pPr algn="just">
                        <a:lnSpc>
                          <a:spcPct val="107000"/>
                        </a:lnSpc>
                        <a:spcAft>
                          <a:spcPts val="0"/>
                        </a:spcAft>
                      </a:pPr>
                      <a:r>
                        <a:rPr lang="fr-FR" sz="1200">
                          <a:effectLst/>
                        </a:rPr>
                        <a:t>Gotheye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Gotheye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Kossoramé</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06293964"/>
                  </a:ext>
                </a:extLst>
              </a:tr>
              <a:tr h="615245">
                <a:tc>
                  <a:txBody>
                    <a:bodyPr/>
                    <a:lstStyle/>
                    <a:p>
                      <a:pPr algn="just">
                        <a:lnSpc>
                          <a:spcPct val="107000"/>
                        </a:lnSpc>
                        <a:spcAft>
                          <a:spcPts val="0"/>
                        </a:spcAft>
                      </a:pPr>
                      <a:r>
                        <a:rPr lang="fr-FR" sz="1200" dirty="0">
                          <a:effectLst/>
                        </a:rPr>
                        <a:t>Kollo </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Bitinkogui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dirty="0">
                          <a:effectLst/>
                        </a:rPr>
                        <a:t> </a:t>
                      </a:r>
                      <a:r>
                        <a:rPr lang="fr-FR" sz="1200" dirty="0" err="1" smtClean="0">
                          <a:effectLst/>
                        </a:rPr>
                        <a:t>Toulwaré</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01835356"/>
                  </a:ext>
                </a:extLst>
              </a:tr>
              <a:tr h="615245">
                <a:tc>
                  <a:txBody>
                    <a:bodyPr/>
                    <a:lstStyle/>
                    <a:p>
                      <a:pPr algn="just">
                        <a:lnSpc>
                          <a:spcPct val="107000"/>
                        </a:lnSpc>
                        <a:spcAft>
                          <a:spcPts val="0"/>
                        </a:spcAft>
                      </a:pPr>
                      <a:r>
                        <a:rPr lang="fr-FR" sz="1200">
                          <a:effectLst/>
                        </a:rPr>
                        <a:t>Balleyara</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Tagazar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Sandiré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69679566"/>
                  </a:ext>
                </a:extLst>
              </a:tr>
              <a:tr h="615245">
                <a:tc>
                  <a:txBody>
                    <a:bodyPr/>
                    <a:lstStyle/>
                    <a:p>
                      <a:pPr algn="just">
                        <a:lnSpc>
                          <a:spcPct val="107000"/>
                        </a:lnSpc>
                        <a:spcAft>
                          <a:spcPts val="0"/>
                        </a:spcAft>
                      </a:pPr>
                      <a:r>
                        <a:rPr lang="fr-FR" sz="1200">
                          <a:effectLst/>
                        </a:rPr>
                        <a:t>Gotheye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Gotheye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Kassani</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En cours d’élaboration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45352976"/>
                  </a:ext>
                </a:extLst>
              </a:tr>
              <a:tr h="615245">
                <a:tc>
                  <a:txBody>
                    <a:bodyPr/>
                    <a:lstStyle/>
                    <a:p>
                      <a:pPr algn="just">
                        <a:lnSpc>
                          <a:spcPct val="107000"/>
                        </a:lnSpc>
                        <a:spcAft>
                          <a:spcPts val="0"/>
                        </a:spcAft>
                      </a:pPr>
                      <a:r>
                        <a:rPr lang="fr-FR" sz="1200">
                          <a:effectLst/>
                        </a:rPr>
                        <a:t>Kollo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a:effectLst/>
                        </a:rPr>
                        <a:t>Kirtachi </a:t>
                      </a:r>
                      <a:endParaRPr lang="fr-FR"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dirty="0">
                          <a:effectLst/>
                        </a:rPr>
                        <a:t> </a:t>
                      </a:r>
                      <a:r>
                        <a:rPr lang="fr-FR" sz="1200" dirty="0" smtClean="0">
                          <a:effectLst/>
                        </a:rPr>
                        <a:t>Manga </a:t>
                      </a:r>
                      <a:r>
                        <a:rPr lang="fr-FR" sz="1200" dirty="0" err="1" smtClean="0">
                          <a:effectLst/>
                        </a:rPr>
                        <a:t>Koira</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just">
                        <a:lnSpc>
                          <a:spcPct val="107000"/>
                        </a:lnSpc>
                        <a:spcAft>
                          <a:spcPts val="0"/>
                        </a:spcAft>
                      </a:pPr>
                      <a:r>
                        <a:rPr lang="fr-FR" sz="1200" dirty="0">
                          <a:effectLst/>
                        </a:rPr>
                        <a:t>En cours d’élaboration</a:t>
                      </a:r>
                      <a:endParaRPr lang="fr-FR"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818399715"/>
                  </a:ext>
                </a:extLst>
              </a:tr>
            </a:tbl>
          </a:graphicData>
        </a:graphic>
      </p:graphicFrame>
    </p:spTree>
    <p:extLst>
      <p:ext uri="{BB962C8B-B14F-4D97-AF65-F5344CB8AC3E}">
        <p14:creationId xmlns:p14="http://schemas.microsoft.com/office/powerpoint/2010/main" val="374633125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77334" y="321734"/>
            <a:ext cx="8596668" cy="880534"/>
          </a:xfrm>
        </p:spPr>
        <p:txBody>
          <a:bodyPr/>
          <a:lstStyle/>
          <a:p>
            <a:r>
              <a:rPr lang="fr-FR" dirty="0" smtClean="0"/>
              <a:t>Conclusion et recommandations </a:t>
            </a:r>
            <a:endParaRPr lang="fr-FR" dirty="0"/>
          </a:p>
        </p:txBody>
      </p:sp>
      <p:sp>
        <p:nvSpPr>
          <p:cNvPr id="3" name="Espace réservé du contenu 2"/>
          <p:cNvSpPr>
            <a:spLocks noGrp="1"/>
          </p:cNvSpPr>
          <p:nvPr>
            <p:ph idx="1"/>
          </p:nvPr>
        </p:nvSpPr>
        <p:spPr>
          <a:xfrm>
            <a:off x="677334" y="1371601"/>
            <a:ext cx="9685866" cy="5164666"/>
          </a:xfrm>
        </p:spPr>
        <p:txBody>
          <a:bodyPr>
            <a:normAutofit fontScale="92500" lnSpcReduction="20000"/>
          </a:bodyPr>
          <a:lstStyle/>
          <a:p>
            <a:pPr marL="0" indent="0">
              <a:buNone/>
            </a:pPr>
            <a:r>
              <a:rPr lang="fr-FR" sz="2600" u="sng" dirty="0" smtClean="0"/>
              <a:t>Conclusion: </a:t>
            </a:r>
            <a:r>
              <a:rPr lang="fr-FR" sz="2600" dirty="0" smtClean="0"/>
              <a:t>Le </a:t>
            </a:r>
            <a:r>
              <a:rPr lang="fr-FR" sz="2600" dirty="0"/>
              <a:t>PASEC a investi environ un milliard huit cent millions pour la mise en œuvre des activités GDT dans la région de Tillabéry durant les six (6) années d’exercice du projet. Ces activités ont permis de récupérer des superficies de 520 ha en demi lunes agricoles, 2080 ha en demi lunes sylvopastorales et pratiquer la RNA sur 21240   ha.</a:t>
            </a:r>
          </a:p>
          <a:p>
            <a:pPr marL="0" indent="0">
              <a:buNone/>
            </a:pPr>
            <a:r>
              <a:rPr lang="fr-FR" sz="2600" dirty="0"/>
              <a:t>La capitalisation de l’intervention a fait ressortir les forces, faiblesses et les </a:t>
            </a:r>
            <a:r>
              <a:rPr lang="fr-FR" sz="2600" dirty="0" smtClean="0"/>
              <a:t>opportunités </a:t>
            </a:r>
            <a:r>
              <a:rPr lang="fr-FR" sz="2600" dirty="0"/>
              <a:t>de la GDT dans la région de Tillabéry</a:t>
            </a:r>
            <a:r>
              <a:rPr lang="fr-FR" sz="2600" dirty="0" smtClean="0"/>
              <a:t>.</a:t>
            </a:r>
          </a:p>
          <a:p>
            <a:endParaRPr lang="fr-FR" sz="2600" dirty="0"/>
          </a:p>
          <a:p>
            <a:endParaRPr lang="fr-FR" sz="2600" dirty="0" smtClean="0"/>
          </a:p>
          <a:p>
            <a:pPr marL="0" lvl="0" indent="0">
              <a:buNone/>
            </a:pPr>
            <a:r>
              <a:rPr lang="fr-FR" sz="2600" dirty="0" smtClean="0"/>
              <a:t>  </a:t>
            </a:r>
            <a:r>
              <a:rPr lang="fr-FR" sz="2600" u="sng" dirty="0" smtClean="0"/>
              <a:t>Recommandation</a:t>
            </a:r>
            <a:endParaRPr lang="fr-FR" sz="2600" u="sng" dirty="0"/>
          </a:p>
          <a:p>
            <a:pPr lvl="0"/>
            <a:r>
              <a:rPr lang="fr-FR" sz="2600" dirty="0"/>
              <a:t>Prévoir les frais d’élaboration des plans de gestion  des sites dans le budget du sous projet</a:t>
            </a:r>
            <a:r>
              <a:rPr lang="fr-FR" sz="2600" b="1" dirty="0" smtClean="0"/>
              <a:t>.</a:t>
            </a:r>
            <a:r>
              <a:rPr lang="fr-FR" b="1" dirty="0"/>
              <a:t/>
            </a:r>
            <a:br>
              <a:rPr lang="fr-FR" b="1" dirty="0"/>
            </a:br>
            <a:endParaRPr lang="fr-FR" dirty="0"/>
          </a:p>
        </p:txBody>
      </p:sp>
    </p:spTree>
    <p:extLst>
      <p:ext uri="{BB962C8B-B14F-4D97-AF65-F5344CB8AC3E}">
        <p14:creationId xmlns:p14="http://schemas.microsoft.com/office/powerpoint/2010/main" val="300857960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endParaRPr lang="fr-FR" dirty="0"/>
          </a:p>
        </p:txBody>
      </p:sp>
      <p:sp>
        <p:nvSpPr>
          <p:cNvPr id="3" name="Espace réservé du contenu 2"/>
          <p:cNvSpPr>
            <a:spLocks noGrp="1"/>
          </p:cNvSpPr>
          <p:nvPr>
            <p:ph idx="1"/>
          </p:nvPr>
        </p:nvSpPr>
        <p:spPr>
          <a:xfrm>
            <a:off x="677333" y="2160589"/>
            <a:ext cx="12141199" cy="3880773"/>
          </a:xfrm>
        </p:spPr>
        <p:txBody>
          <a:bodyPr>
            <a:normAutofit/>
          </a:bodyPr>
          <a:lstStyle/>
          <a:p>
            <a:pPr marL="0" indent="0">
              <a:buNone/>
            </a:pPr>
            <a:r>
              <a:rPr lang="fr-FR" sz="3600" dirty="0"/>
              <a:t>Je vous remercie de votre aimable attention</a:t>
            </a:r>
          </a:p>
        </p:txBody>
      </p:sp>
    </p:spTree>
    <p:extLst>
      <p:ext uri="{BB962C8B-B14F-4D97-AF65-F5344CB8AC3E}">
        <p14:creationId xmlns:p14="http://schemas.microsoft.com/office/powerpoint/2010/main" val="43556877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46792108"/>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te">
  <a:themeElements>
    <a:clrScheme name="Facette">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te">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te">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1554</TotalTime>
  <Words>3022</Words>
  <Application>Microsoft Office PowerPoint</Application>
  <PresentationFormat>Grand écran</PresentationFormat>
  <Paragraphs>1546</Paragraphs>
  <Slides>31</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31</vt:i4>
      </vt:variant>
    </vt:vector>
  </HeadingPairs>
  <TitlesOfParts>
    <vt:vector size="37" baseType="lpstr">
      <vt:lpstr>Arial</vt:lpstr>
      <vt:lpstr>Calibri</vt:lpstr>
      <vt:lpstr>Times New Roman</vt:lpstr>
      <vt:lpstr>Trebuchet MS</vt:lpstr>
      <vt:lpstr>Wingdings 3</vt:lpstr>
      <vt:lpstr>Facette</vt:lpstr>
      <vt:lpstr> </vt:lpstr>
      <vt:lpstr>Plan de l’exposé</vt:lpstr>
      <vt:lpstr>Introduction </vt:lpstr>
      <vt:lpstr>I. Contexte et justification (1/3)</vt:lpstr>
      <vt:lpstr>I, Contexte et justification (2/3)</vt:lpstr>
      <vt:lpstr>I. Contexte et justification (3/3) </vt:lpstr>
      <vt:lpstr>II. Présentation du partenaire (1/2)</vt:lpstr>
      <vt:lpstr>II. Présentation du partenaire (2/2)</vt:lpstr>
      <vt:lpstr>III. Généralités sur la région (1/2)</vt:lpstr>
      <vt:lpstr>III. Généralités sur la région (2/2)</vt:lpstr>
      <vt:lpstr>IV. Objectifs de l’intervention</vt:lpstr>
      <vt:lpstr>V. Présentation des actions GDT dans la région 5.1 Les réalisations physiques 5.1.1 Demi-lunes Sylvopastorales </vt:lpstr>
      <vt:lpstr> 5.1 Les réalisations physiques 5.1.2 Demi-lunes Agricoles </vt:lpstr>
      <vt:lpstr>5.1 Réalisations physiques 5.1.3 Fixations de dunes</vt:lpstr>
      <vt:lpstr>5.1 Réalisations physiques 5.1.4 Faucardage</vt:lpstr>
      <vt:lpstr>5.1 Réalisations physiques 5.1.1 R N A</vt:lpstr>
      <vt:lpstr>5.1 Réalisations physiques 5.1.6 Vulgarisations des foyers améliorés</vt:lpstr>
      <vt:lpstr>5.2 Réalisations biologiques 5.2.1 Plantations 5.2.1.1 Plantation en bloc</vt:lpstr>
      <vt:lpstr>5.2.Réalisations biologiques 5.2.1 Plantations 5.2.1.2 Haies vives au niveau des  petits perimetres irrigués</vt:lpstr>
      <vt:lpstr>5.2 Réalisations physiques 5.2.2 Ensemencement</vt:lpstr>
      <vt:lpstr>VI. Réalisations financières</vt:lpstr>
      <vt:lpstr>VI. Renforcements des capacités </vt:lpstr>
      <vt:lpstr>VIII. Les leçons tirées des actions GDT du PASEC</vt:lpstr>
      <vt:lpstr>IX. Les expériences réussies</vt:lpstr>
      <vt:lpstr>X. La valeur ajoutée de l’intervention du PASEC</vt:lpstr>
      <vt:lpstr>XI. Les outils ou le dispositif utilisés (et qui a motivé la réussite ou non) ; </vt:lpstr>
      <vt:lpstr>XII. Les points forts et les points à améliorer de l’intervention du PASEC. </vt:lpstr>
      <vt:lpstr>XIII. Plans d’aménagement des sites restaurés </vt:lpstr>
      <vt:lpstr>Conclusion et recommandations </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S. Madougou</dc:creator>
  <cp:lastModifiedBy>S. Madougou</cp:lastModifiedBy>
  <cp:revision>30</cp:revision>
  <dcterms:created xsi:type="dcterms:W3CDTF">2022-11-12T10:08:06Z</dcterms:created>
  <dcterms:modified xsi:type="dcterms:W3CDTF">2022-11-15T08:40:51Z</dcterms:modified>
</cp:coreProperties>
</file>